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303" r:id="rId4"/>
    <p:sldId id="289" r:id="rId5"/>
    <p:sldId id="262" r:id="rId6"/>
    <p:sldId id="322" r:id="rId7"/>
    <p:sldId id="293" r:id="rId8"/>
    <p:sldId id="266" r:id="rId9"/>
    <p:sldId id="267" r:id="rId10"/>
    <p:sldId id="269" r:id="rId11"/>
    <p:sldId id="310" r:id="rId12"/>
    <p:sldId id="329" r:id="rId13"/>
    <p:sldId id="290" r:id="rId14"/>
    <p:sldId id="275" r:id="rId15"/>
    <p:sldId id="270" r:id="rId16"/>
    <p:sldId id="276" r:id="rId17"/>
    <p:sldId id="277" r:id="rId18"/>
    <p:sldId id="279" r:id="rId19"/>
    <p:sldId id="280" r:id="rId20"/>
    <p:sldId id="281" r:id="rId21"/>
    <p:sldId id="282" r:id="rId22"/>
    <p:sldId id="285" r:id="rId23"/>
    <p:sldId id="283" r:id="rId24"/>
    <p:sldId id="284" r:id="rId25"/>
    <p:sldId id="271" r:id="rId26"/>
    <p:sldId id="272" r:id="rId27"/>
    <p:sldId id="273" r:id="rId28"/>
    <p:sldId id="311" r:id="rId29"/>
    <p:sldId id="288" r:id="rId30"/>
    <p:sldId id="258" r:id="rId31"/>
    <p:sldId id="286" r:id="rId32"/>
    <p:sldId id="298" r:id="rId33"/>
    <p:sldId id="302" r:id="rId34"/>
    <p:sldId id="299" r:id="rId35"/>
    <p:sldId id="300" r:id="rId36"/>
    <p:sldId id="259" r:id="rId37"/>
    <p:sldId id="304" r:id="rId38"/>
    <p:sldId id="324" r:id="rId39"/>
    <p:sldId id="260" r:id="rId40"/>
    <p:sldId id="308" r:id="rId41"/>
    <p:sldId id="313" r:id="rId42"/>
    <p:sldId id="315" r:id="rId43"/>
    <p:sldId id="317" r:id="rId44"/>
    <p:sldId id="318" r:id="rId45"/>
    <p:sldId id="320" r:id="rId46"/>
    <p:sldId id="319" r:id="rId47"/>
    <p:sldId id="325" r:id="rId48"/>
    <p:sldId id="312" r:id="rId49"/>
    <p:sldId id="330" r:id="rId50"/>
    <p:sldId id="323" r:id="rId51"/>
    <p:sldId id="326" r:id="rId52"/>
    <p:sldId id="331" r:id="rId53"/>
    <p:sldId id="338" r:id="rId54"/>
    <p:sldId id="339" r:id="rId55"/>
    <p:sldId id="340" r:id="rId56"/>
    <p:sldId id="341" r:id="rId57"/>
    <p:sldId id="261" r:id="rId58"/>
    <p:sldId id="305" r:id="rId59"/>
    <p:sldId id="343" r:id="rId60"/>
    <p:sldId id="352" r:id="rId61"/>
    <p:sldId id="348" r:id="rId62"/>
    <p:sldId id="344" r:id="rId63"/>
    <p:sldId id="354" r:id="rId64"/>
    <p:sldId id="353" r:id="rId65"/>
    <p:sldId id="347" r:id="rId66"/>
    <p:sldId id="350" r:id="rId67"/>
    <p:sldId id="351" r:id="rId68"/>
    <p:sldId id="355" r:id="rId69"/>
    <p:sldId id="342" r:id="rId70"/>
    <p:sldId id="349" r:id="rId71"/>
    <p:sldId id="307" r:id="rId72"/>
    <p:sldId id="356" r:id="rId7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8194EB11-D7E2-479C-990A-D25186B710B6}">
          <p14:sldIdLst>
            <p14:sldId id="256"/>
          </p14:sldIdLst>
        </p14:section>
        <p14:section name="Actividad 1" id="{4F20AB7D-DD3E-4CC1-BFEB-49CF8C5FDA31}">
          <p14:sldIdLst>
            <p14:sldId id="257"/>
            <p14:sldId id="303"/>
            <p14:sldId id="289"/>
            <p14:sldId id="262"/>
            <p14:sldId id="322"/>
            <p14:sldId id="293"/>
            <p14:sldId id="266"/>
            <p14:sldId id="267"/>
            <p14:sldId id="269"/>
            <p14:sldId id="310"/>
            <p14:sldId id="329"/>
            <p14:sldId id="290"/>
            <p14:sldId id="275"/>
            <p14:sldId id="270"/>
            <p14:sldId id="276"/>
            <p14:sldId id="277"/>
            <p14:sldId id="279"/>
            <p14:sldId id="280"/>
            <p14:sldId id="281"/>
            <p14:sldId id="282"/>
            <p14:sldId id="285"/>
            <p14:sldId id="283"/>
            <p14:sldId id="284"/>
            <p14:sldId id="271"/>
            <p14:sldId id="272"/>
            <p14:sldId id="273"/>
            <p14:sldId id="311"/>
            <p14:sldId id="288"/>
            <p14:sldId id="258"/>
            <p14:sldId id="286"/>
            <p14:sldId id="298"/>
            <p14:sldId id="302"/>
            <p14:sldId id="299"/>
            <p14:sldId id="300"/>
          </p14:sldIdLst>
        </p14:section>
        <p14:section name="Actividad 2" id="{9C9692D4-9638-403B-AC99-2DC741C9942A}">
          <p14:sldIdLst>
            <p14:sldId id="259"/>
            <p14:sldId id="304"/>
            <p14:sldId id="324"/>
            <p14:sldId id="260"/>
            <p14:sldId id="308"/>
            <p14:sldId id="313"/>
            <p14:sldId id="315"/>
            <p14:sldId id="317"/>
            <p14:sldId id="318"/>
            <p14:sldId id="320"/>
            <p14:sldId id="319"/>
            <p14:sldId id="325"/>
            <p14:sldId id="312"/>
            <p14:sldId id="330"/>
            <p14:sldId id="323"/>
            <p14:sldId id="326"/>
            <p14:sldId id="331"/>
            <p14:sldId id="338"/>
            <p14:sldId id="339"/>
            <p14:sldId id="340"/>
            <p14:sldId id="341"/>
          </p14:sldIdLst>
        </p14:section>
        <p14:section name="Actividad 3" id="{8045D9AF-093C-4ACE-9DEB-18D9EACDBFF3}">
          <p14:sldIdLst>
            <p14:sldId id="261"/>
            <p14:sldId id="305"/>
            <p14:sldId id="343"/>
            <p14:sldId id="352"/>
            <p14:sldId id="348"/>
            <p14:sldId id="344"/>
            <p14:sldId id="354"/>
            <p14:sldId id="353"/>
            <p14:sldId id="347"/>
            <p14:sldId id="350"/>
            <p14:sldId id="351"/>
            <p14:sldId id="355"/>
          </p14:sldIdLst>
        </p14:section>
        <p14:section name="Comentarios Finales" id="{D8D602D2-2BC2-44B5-A581-1CDA2838C576}">
          <p14:sldIdLst>
            <p14:sldId id="342"/>
            <p14:sldId id="349"/>
            <p14:sldId id="307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6532" autoAdjust="0"/>
  </p:normalViewPr>
  <p:slideViewPr>
    <p:cSldViewPr snapToGrid="0">
      <p:cViewPr varScale="1">
        <p:scale>
          <a:sx n="120" d="100"/>
          <a:sy n="120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sheet%20in%20Tarea%20Product%20Manager%20U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sheet%20in%20Tarea%20Product%20Manager%20U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="1" i="0" baseline="0"/>
              <a:t>Evaluación Heurística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UX]Datos'!$B$6,'[Worksheet in Tarea Product Manager UX]Datos'!$B$13,'[Worksheet in Tarea Product Manager UX]Datos'!$B$19,'[Worksheet in Tarea Product Manager UX]Datos'!$B$23,'[Worksheet in Tarea Product Manager UX]Datos'!$B$28,'[Worksheet in Tarea Product Manager UX]Datos'!$B$34,'[Worksheet in Tarea Product Manager UX]Datos'!$B$45,'[Worksheet in Tarea Product Manager UX]Datos'!$B$50,'[Worksheet in Tarea Product Manager UX]Datos'!$B$58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0-9682-42FF-A58C-6BABCE47CB44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UX]Datos'!$C$6,'[Worksheet in Tarea Product Manager UX]Datos'!$C$13,'[Worksheet in Tarea Product Manager UX]Datos'!$C$19,'[Worksheet in Tarea Product Manager UX]Datos'!$C$23,'[Worksheet in Tarea Product Manager UX]Datos'!$C$28,'[Worksheet in Tarea Product Manager UX]Datos'!$C$34,'[Worksheet in Tarea Product Manager UX]Datos'!$C$45,'[Worksheet in Tarea Product Manager UX]Datos'!$C$50,'[Worksheet in Tarea Product Manager UX]Datos'!$C$58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1-9682-42FF-A58C-6BABCE47CB44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UX]Datos'!$D$6,'[Worksheet in Tarea Product Manager UX]Datos'!$D$13,'[Worksheet in Tarea Product Manager UX]Datos'!$D$19,'[Worksheet in Tarea Product Manager UX]Datos'!$D$23,'[Worksheet in Tarea Product Manager UX]Datos'!$D$28,'[Worksheet in Tarea Product Manager UX]Datos'!$D$34,'[Worksheet in Tarea Product Manager UX]Datos'!$D$45,'[Worksheet in Tarea Product Manager UX]Datos'!$D$50,'[Worksheet in Tarea Product Manager UX]Datos'!$D$58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2-9682-42FF-A58C-6BABCE47CB44}"/>
            </c:ext>
          </c:extLst>
        </c:ser>
        <c:ser>
          <c:idx val="3"/>
          <c:order val="3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UX]Datos'!$E$6,'[Worksheet in Tarea Product Manager UX]Datos'!$E$13,'[Worksheet in Tarea Product Manager UX]Datos'!$E$19,'[Worksheet in Tarea Product Manager UX]Datos'!$E$23,'[Worksheet in Tarea Product Manager UX]Datos'!$E$28,'[Worksheet in Tarea Product Manager UX]Datos'!$E$34,'[Worksheet in Tarea Product Manager UX]Datos'!$E$45,'[Worksheet in Tarea Product Manager UX]Datos'!$E$50,'[Worksheet in Tarea Product Manager UX]Datos'!$E$58</c:f>
              <c:numCache>
                <c:formatCode>0.00</c:formatCode>
                <c:ptCount val="9"/>
                <c:pt idx="0">
                  <c:v>1.8888888888888891</c:v>
                </c:pt>
                <c:pt idx="1">
                  <c:v>2.0666666666666664</c:v>
                </c:pt>
                <c:pt idx="2">
                  <c:v>2.6666666666666665</c:v>
                </c:pt>
                <c:pt idx="3">
                  <c:v>2.166666666666667</c:v>
                </c:pt>
                <c:pt idx="4">
                  <c:v>1.3333333333333333</c:v>
                </c:pt>
                <c:pt idx="5">
                  <c:v>1.9000000000000004</c:v>
                </c:pt>
                <c:pt idx="6">
                  <c:v>2.083333333333333</c:v>
                </c:pt>
                <c:pt idx="7">
                  <c:v>1.9047619047619049</c:v>
                </c:pt>
                <c:pt idx="8">
                  <c:v>1.3939393939393938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82-42FF-A58C-6BABCE47CB44}"/>
            </c:ext>
          </c:extLst>
        </c:ser>
        <c:ser>
          <c:idx val="4"/>
          <c:order val="4"/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UX]Datos'!$F$6,'[Worksheet in Tarea Product Manager UX]Datos'!$F$13,'[Worksheet in Tarea Product Manager UX]Datos'!$F$19,'[Worksheet in Tarea Product Manager UX]Datos'!$F$23,'[Worksheet in Tarea Product Manager UX]Datos'!$F$28,'[Worksheet in Tarea Product Manager UX]Datos'!$F$34,'[Worksheet in Tarea Product Manager UX]Datos'!$F$45,'[Worksheet in Tarea Product Manager UX]Datos'!$F$50,'[Worksheet in Tarea Product Manager UX]Datos'!$F$58</c:f>
              <c:numCache>
                <c:formatCode>0.00</c:formatCode>
                <c:ptCount val="9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82-42FF-A58C-6BABCE47CB44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UX]Datos'!$G$6,'[Worksheet in Tarea Product Manager UX]Datos'!$G$13,'[Worksheet in Tarea Product Manager UX]Datos'!$G$19,'[Worksheet in Tarea Product Manager UX]Datos'!$G$23,'[Worksheet in Tarea Product Manager UX]Datos'!$G$28,'[Worksheet in Tarea Product Manager UX]Datos'!$G$34,'[Worksheet in Tarea Product Manager UX]Datos'!$G$45,'[Worksheet in Tarea Product Manager UX]Datos'!$G$50,'[Worksheet in Tarea Product Manager UX]Datos'!$G$58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5-9682-42FF-A58C-6BABCE47C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786144"/>
        <c:axId val="309784504"/>
      </c:radarChart>
      <c:catAx>
        <c:axId val="309786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09784504"/>
        <c:crosses val="autoZero"/>
        <c:auto val="1"/>
        <c:lblAlgn val="ctr"/>
        <c:lblOffset val="100"/>
        <c:noMultiLvlLbl val="0"/>
      </c:catAx>
      <c:valAx>
        <c:axId val="309784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0978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L" b="1" i="0" baseline="0"/>
              <a:t>Evaluación Heurística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UX]Datos'!$B$6,'[Worksheet in Tarea Product Manager UX]Datos'!$B$13,'[Worksheet in Tarea Product Manager UX]Datos'!$B$19,'[Worksheet in Tarea Product Manager UX]Datos'!$B$23,'[Worksheet in Tarea Product Manager UX]Datos'!$B$28,'[Worksheet in Tarea Product Manager UX]Datos'!$B$34,'[Worksheet in Tarea Product Manager UX]Datos'!$B$45,'[Worksheet in Tarea Product Manager UX]Datos'!$B$50,'[Worksheet in Tarea Product Manager UX]Datos'!$B$58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0-5C44-4449-9544-F8E4B750D79D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UX]Datos'!$C$6,'[Worksheet in Tarea Product Manager UX]Datos'!$C$13,'[Worksheet in Tarea Product Manager UX]Datos'!$C$19,'[Worksheet in Tarea Product Manager UX]Datos'!$C$23,'[Worksheet in Tarea Product Manager UX]Datos'!$C$28,'[Worksheet in Tarea Product Manager UX]Datos'!$C$34,'[Worksheet in Tarea Product Manager UX]Datos'!$C$45,'[Worksheet in Tarea Product Manager UX]Datos'!$C$50,'[Worksheet in Tarea Product Manager UX]Datos'!$C$58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1-5C44-4449-9544-F8E4B750D79D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UX]Datos'!$D$6,'[Worksheet in Tarea Product Manager UX]Datos'!$D$13,'[Worksheet in Tarea Product Manager UX]Datos'!$D$19,'[Worksheet in Tarea Product Manager UX]Datos'!$D$23,'[Worksheet in Tarea Product Manager UX]Datos'!$D$28,'[Worksheet in Tarea Product Manager UX]Datos'!$D$34,'[Worksheet in Tarea Product Manager UX]Datos'!$D$45,'[Worksheet in Tarea Product Manager UX]Datos'!$D$50,'[Worksheet in Tarea Product Manager UX]Datos'!$D$58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2-5C44-4449-9544-F8E4B750D79D}"/>
            </c:ext>
          </c:extLst>
        </c:ser>
        <c:ser>
          <c:idx val="3"/>
          <c:order val="3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UX]Datos'!$E$6,'[Worksheet in Tarea Product Manager UX]Datos'!$E$13,'[Worksheet in Tarea Product Manager UX]Datos'!$E$19,'[Worksheet in Tarea Product Manager UX]Datos'!$E$23,'[Worksheet in Tarea Product Manager UX]Datos'!$E$28,'[Worksheet in Tarea Product Manager UX]Datos'!$E$34,'[Worksheet in Tarea Product Manager UX]Datos'!$E$45,'[Worksheet in Tarea Product Manager UX]Datos'!$E$50,'[Worksheet in Tarea Product Manager UX]Datos'!$E$58</c:f>
              <c:numCache>
                <c:formatCode>0.00</c:formatCode>
                <c:ptCount val="9"/>
                <c:pt idx="0">
                  <c:v>1.8888888888888891</c:v>
                </c:pt>
                <c:pt idx="1">
                  <c:v>2.0666666666666664</c:v>
                </c:pt>
                <c:pt idx="2">
                  <c:v>2.6666666666666665</c:v>
                </c:pt>
                <c:pt idx="3">
                  <c:v>2.166666666666667</c:v>
                </c:pt>
                <c:pt idx="4">
                  <c:v>1.3333333333333333</c:v>
                </c:pt>
                <c:pt idx="5">
                  <c:v>1.9000000000000004</c:v>
                </c:pt>
                <c:pt idx="6">
                  <c:v>2.083333333333333</c:v>
                </c:pt>
                <c:pt idx="7">
                  <c:v>1.9047619047619049</c:v>
                </c:pt>
                <c:pt idx="8">
                  <c:v>1.3939393939393938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44-4449-9544-F8E4B750D79D}"/>
            </c:ext>
          </c:extLst>
        </c:ser>
        <c:ser>
          <c:idx val="4"/>
          <c:order val="4"/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UX]Datos'!$F$6,'[Worksheet in Tarea Product Manager UX]Datos'!$F$13,'[Worksheet in Tarea Product Manager UX]Datos'!$F$19,'[Worksheet in Tarea Product Manager UX]Datos'!$F$23,'[Worksheet in Tarea Product Manager UX]Datos'!$F$28,'[Worksheet in Tarea Product Manager UX]Datos'!$F$34,'[Worksheet in Tarea Product Manager UX]Datos'!$F$45,'[Worksheet in Tarea Product Manager UX]Datos'!$F$50,'[Worksheet in Tarea Product Manager UX]Datos'!$F$58</c:f>
              <c:numCache>
                <c:formatCode>0.00</c:formatCode>
                <c:ptCount val="9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44-4449-9544-F8E4B750D79D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'[Worksheet in Tarea Product Manager UX]Datos'!$A$6,'[Worksheet in Tarea Product Manager UX]Datos'!$A$13,'[Worksheet in Tarea Product Manager UX]Datos'!$A$19,'[Worksheet in Tarea Product Manager UX]Datos'!$A$23,'[Worksheet in Tarea Product Manager UX]Datos'!$A$28,'[Worksheet in Tarea Product Manager UX]Datos'!$A$34,'[Worksheet in Tarea Product Manager UX]Datos'!$A$45,'[Worksheet in Tarea Product Manager UX]Datos'!$A$50,'[Worksheet in Tarea Product Manager UX]Datos'!$A$58</c:f>
              <c:strCache>
                <c:ptCount val="9"/>
                <c:pt idx="0">
                  <c:v>Generales</c:v>
                </c:pt>
                <c:pt idx="1">
                  <c:v>Identidad e información</c:v>
                </c:pt>
                <c:pt idx="2">
                  <c:v>Lenguaje y redacción</c:v>
                </c:pt>
                <c:pt idx="3">
                  <c:v>Rotulado</c:v>
                </c:pt>
                <c:pt idx="4">
                  <c:v>Página de inicio</c:v>
                </c:pt>
                <c:pt idx="5">
                  <c:v>Facilidad de Navegación</c:v>
                </c:pt>
                <c:pt idx="6">
                  <c:v>Búsqueda</c:v>
                </c:pt>
                <c:pt idx="7">
                  <c:v>Login</c:v>
                </c:pt>
                <c:pt idx="8">
                  <c:v>Detalle de productos, proyectos y artículos</c:v>
                </c:pt>
              </c:strCache>
            </c:strRef>
          </c:cat>
          <c:val>
            <c:numRef>
              <c:f>'[Worksheet in Tarea Product Manager UX]Datos'!$G$6,'[Worksheet in Tarea Product Manager UX]Datos'!$G$13,'[Worksheet in Tarea Product Manager UX]Datos'!$G$19,'[Worksheet in Tarea Product Manager UX]Datos'!$G$23,'[Worksheet in Tarea Product Manager UX]Datos'!$G$28,'[Worksheet in Tarea Product Manager UX]Datos'!$G$34,'[Worksheet in Tarea Product Manager UX]Datos'!$G$45,'[Worksheet in Tarea Product Manager UX]Datos'!$G$50,'[Worksheet in Tarea Product Manager UX]Datos'!$G$58</c:f>
              <c:numCache>
                <c:formatCode>General</c:formatCode>
                <c:ptCount val="9"/>
              </c:numCache>
            </c:numRef>
          </c:val>
          <c:extLst>
            <c:ext xmlns:c16="http://schemas.microsoft.com/office/drawing/2014/chart" uri="{C3380CC4-5D6E-409C-BE32-E72D297353CC}">
              <c16:uniqueId val="{00000005-5C44-4449-9544-F8E4B750D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786144"/>
        <c:axId val="309784504"/>
      </c:radarChart>
      <c:catAx>
        <c:axId val="309786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09784504"/>
        <c:crosses val="autoZero"/>
        <c:auto val="1"/>
        <c:lblAlgn val="ctr"/>
        <c:lblOffset val="100"/>
        <c:noMultiLvlLbl val="0"/>
      </c:catAx>
      <c:valAx>
        <c:axId val="309784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30978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CE074-56B9-4AFB-BA83-0DEEDE306E50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16CE2-1FC2-4589-BF16-FF8815F7CE9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1168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16CE2-1FC2-4589-BF16-FF8815F7CE97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667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16CE2-1FC2-4589-BF16-FF8815F7CE97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61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16CE2-1FC2-4589-BF16-FF8815F7CE97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197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16CE2-1FC2-4589-BF16-FF8815F7CE97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640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16CE2-1FC2-4589-BF16-FF8815F7CE97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531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16CE2-1FC2-4589-BF16-FF8815F7CE97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6454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7CFC-982E-40AB-8EE6-6C95FD5E6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8091B-9AFD-465F-9B2C-9B73893BF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3EF6A-826E-4F9D-9564-A4EAEF9A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BCC7F-E9DE-42A2-95DD-94DC8DAE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252AD-3530-4FD8-BA0C-931CC08A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597BF-2F18-461D-B7DA-DDF598889C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99" y="125413"/>
            <a:ext cx="1461301" cy="6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C385-C62A-464F-8CA5-EE9EF92A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B61571-6ED7-44E1-8EA0-8B9956C5A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E4876-B441-4C59-A399-9A7D102B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D8EB-3BF5-4E24-950F-E22528AA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0AF59-D374-4134-A8C4-CA32F1C4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657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77ED9-D067-4D63-946E-1E28F4062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E5931-EDBF-4EBE-B1EA-304F6292C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7C46-F2B3-4C98-BFDD-22032696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5DBAD-0EED-4DD7-B395-EED07EE2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4C2B1-EE88-4BE2-9846-F450F28B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42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E8F1-3512-4B15-A009-CF41C14C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7161-ECF5-4530-91EF-1B88BDB1E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AAAF1-71BE-4D9A-B347-FD449445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0F954-8B07-4D8A-A87C-E9281A12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DAC4-325D-4AD3-BD3B-28E768A1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91661-A58F-4474-B76C-4C24435C1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7097" y="6300607"/>
            <a:ext cx="1237805" cy="5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4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053E-D510-4A56-8F1D-645BE96B4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38CAC-5048-40A9-B975-41CC9B4EA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27379-7AB5-42AC-9DA2-B34EAC2C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6FE4A-1130-45E9-928C-68B48FF6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8BF2-B691-420B-9769-E9B4022A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C6C71-A6D8-452E-81AF-D0CD20940D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99" y="125413"/>
            <a:ext cx="1461301" cy="6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6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DEF3-C4BA-4BC4-A0E4-CD0B28BB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7350-6BC2-4E18-82FF-BD3629706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B8A64-4DA8-44FC-9DC6-368313DF3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D3EB2-C811-473D-A41E-2550B2A6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48E73-16CD-48D3-B159-49036F31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B3A79-A68A-4B62-9295-460BF84A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3328E-03FA-4FC1-9C80-91DDAC4951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1549" y="6311900"/>
            <a:ext cx="1461301" cy="6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4084-29BC-4D0F-AE4E-E45AF4C33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2CA27-1407-4B42-A85A-97009EDD3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8CB6F-DAED-4D6B-A422-556970210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470E5-4D47-4EE6-B1B2-6C6E5A20BF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141E3-E03D-460E-9807-F4BFAED26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CD2769-1DF8-4C6E-B05B-754EC056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6E4DC-4AFC-44E0-AD41-E6751D52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D8641D-EB9B-4057-8467-674D1072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56D4D-DF03-4500-85DE-06DCBF2E6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5349" y="6271771"/>
            <a:ext cx="1461301" cy="6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4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45D4-E577-463C-94F0-103AFA86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DF572-DE60-403E-ABB0-95BA8BDB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C71D0-B0DE-4F85-9EA5-863B941F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15C20-86CE-4717-8AAE-6A9E1F51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E26C8-F9E6-47A8-B150-7D6215FDBC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5349" y="6211859"/>
            <a:ext cx="1461301" cy="6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DA8EF-CA1D-4FCB-B8C7-A77D76BC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0007B-40A1-48CE-ABB1-0ADD54AC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EDB10-E3B9-4A4E-82D0-B8E40673B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7FA14-F43D-4795-A056-8E6F6B79F0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99" y="125413"/>
            <a:ext cx="1461301" cy="6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A7A6-15F3-45F2-94E9-392F5D0C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C7E1D-F851-405E-B45A-22BF61C2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B76B4-5314-43BA-9C49-8215D2B14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83F44-0BA3-4DC5-8198-DCA85C26A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C22FD-9938-46AE-991B-6F2E087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27AE2-072B-41EC-889E-4CD132FC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3D4BD-D39C-4D85-8FBB-4296C64A8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5349" y="6356350"/>
            <a:ext cx="1461301" cy="6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7CA5-8AF7-482A-BA40-F55B1F16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9F6AD-8B69-45B0-9C7A-814747FBFE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0937F-0747-44C2-8B25-F52BFB942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6EA22-C58F-45B0-B556-DCC2C89F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98924-1385-46E6-ACC2-C15BF438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ED432-342D-4BA2-A4EB-58B86A62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9EC45-9837-4519-8612-1E5F95251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5349" y="6356350"/>
            <a:ext cx="1461301" cy="6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4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11273C-B279-47E6-84C6-2E62EF0B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E274-4447-48C9-8E65-619111158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7F23F-0C9C-4967-9F2C-9FBD8428C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9C23F-608D-4BC5-B86D-9C94D66F8E33}" type="datetimeFigureOut">
              <a:rPr lang="es-CL" smtClean="0"/>
              <a:t>12-12-2019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49C7D-E565-452B-BE9B-1720F6350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39B9F-C59D-4B43-B72C-0886BED3D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2264E-F6F9-48DE-99F4-4058C516B178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569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istian-Lenovo\Desktop\Postulaci&#243;n%20ArchDaily\Diagrama%20de%20Flujo.vsd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emf"/><Relationship Id="rId4" Type="http://schemas.openxmlformats.org/officeDocument/2006/relationships/image" Target="../media/image2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wmf"/><Relationship Id="rId4" Type="http://schemas.openxmlformats.org/officeDocument/2006/relationships/package" Target="../embeddings/Microsoft_Excel_Worksheet2.xlsx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chdaily.com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79C5-1794-4743-BFB6-FCDC468275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Postulación </a:t>
            </a:r>
            <a:br>
              <a:rPr lang="es-CL" dirty="0"/>
            </a:br>
            <a:r>
              <a:rPr lang="es-CL" dirty="0" err="1"/>
              <a:t>Product</a:t>
            </a:r>
            <a:r>
              <a:rPr lang="es-CL" dirty="0"/>
              <a:t> Manager 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F706D-2F50-4897-8B7F-B6AB115904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i="1" dirty="0"/>
              <a:t>Resolución de Tarea para </a:t>
            </a:r>
            <a:r>
              <a:rPr lang="es-CL" i="1" dirty="0" err="1"/>
              <a:t>ArchDaily</a:t>
            </a:r>
            <a:endParaRPr lang="es-CL" i="1" dirty="0"/>
          </a:p>
          <a:p>
            <a:r>
              <a:rPr lang="es-CL" dirty="0"/>
              <a:t>Cristian Daniel Segura Villalobos</a:t>
            </a:r>
          </a:p>
        </p:txBody>
      </p:sp>
    </p:spTree>
    <p:extLst>
      <p:ext uri="{BB962C8B-B14F-4D97-AF65-F5344CB8AC3E}">
        <p14:creationId xmlns:p14="http://schemas.microsoft.com/office/powerpoint/2010/main" val="628901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Resultados Cuantitativos (1)</a:t>
            </a:r>
            <a:endParaRPr lang="es-C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10CD6A-BD93-4566-9B34-786C78FC9D44}"/>
              </a:ext>
            </a:extLst>
          </p:cNvPr>
          <p:cNvSpPr txBox="1">
            <a:spLocks/>
          </p:cNvSpPr>
          <p:nvPr/>
        </p:nvSpPr>
        <p:spPr>
          <a:xfrm>
            <a:off x="838200" y="2482850"/>
            <a:ext cx="4781550" cy="2136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puede descargar las evaluaciones respectivas en el siguiente objeto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2C0C7F5-5AC8-4F02-B210-000F81671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014005"/>
              </p:ext>
            </p:extLst>
          </p:nvPr>
        </p:nvGraphicFramePr>
        <p:xfrm>
          <a:off x="6868742" y="2735842"/>
          <a:ext cx="806450" cy="178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Worksheet" showAsIcon="1" r:id="rId3" imgW="380883" imgH="771525" progId="Excel.Sheet.12">
                  <p:embed/>
                </p:oleObj>
              </mc:Choice>
              <mc:Fallback>
                <p:oleObj name="Worksheet" showAsIcon="1" r:id="rId3" imgW="380883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68742" y="2735842"/>
                        <a:ext cx="806450" cy="178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05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Resultados Cuantitativos (2)</a:t>
            </a:r>
            <a:endParaRPr lang="es-C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10CD6A-BD93-4566-9B34-786C78FC9D44}"/>
              </a:ext>
            </a:extLst>
          </p:cNvPr>
          <p:cNvSpPr txBox="1">
            <a:spLocks/>
          </p:cNvSpPr>
          <p:nvPr/>
        </p:nvSpPr>
        <p:spPr>
          <a:xfrm>
            <a:off x="209550" y="1690688"/>
            <a:ext cx="3152775" cy="69795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solidFill>
                  <a:srgbClr val="FF0000"/>
                </a:solidFill>
              </a:rPr>
              <a:t>Serie roja</a:t>
            </a:r>
            <a:r>
              <a:rPr lang="es-ES" sz="1800" dirty="0"/>
              <a:t> resultado obtenido</a:t>
            </a:r>
          </a:p>
          <a:p>
            <a:r>
              <a:rPr lang="es-ES" sz="1800" dirty="0">
                <a:solidFill>
                  <a:srgbClr val="00B050"/>
                </a:solidFill>
              </a:rPr>
              <a:t>Serie verde</a:t>
            </a:r>
            <a:r>
              <a:rPr lang="es-ES" sz="1800" dirty="0"/>
              <a:t> escenario ideal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49E4075-2612-44CC-98E0-7015D2557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26577"/>
              </p:ext>
            </p:extLst>
          </p:nvPr>
        </p:nvGraphicFramePr>
        <p:xfrm>
          <a:off x="1230583" y="1607053"/>
          <a:ext cx="9730833" cy="4780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082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/>
              <a:t>Resultados Cuantitativos - Conclusiones</a:t>
            </a:r>
            <a:endParaRPr lang="es-CL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7A93EA04-8729-4E81-947E-968F7B7CC569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9144000" cy="27955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dirty="0"/>
              <a:t>Puntos Débiles</a:t>
            </a:r>
          </a:p>
          <a:p>
            <a:pPr lvl="1"/>
            <a:r>
              <a:rPr lang="es-CL" dirty="0"/>
              <a:t>Home</a:t>
            </a:r>
          </a:p>
          <a:p>
            <a:pPr lvl="1"/>
            <a:r>
              <a:rPr lang="es-CL" dirty="0"/>
              <a:t>Detalle de Productos, Proyectos y Artículos</a:t>
            </a:r>
          </a:p>
          <a:p>
            <a:pPr lvl="1"/>
            <a:r>
              <a:rPr lang="es-CL" dirty="0"/>
              <a:t>Facilidad de Navegación</a:t>
            </a:r>
          </a:p>
          <a:p>
            <a:r>
              <a:rPr lang="es-CL" b="1" dirty="0"/>
              <a:t>Puntos Fuertes</a:t>
            </a:r>
          </a:p>
          <a:p>
            <a:pPr lvl="1"/>
            <a:r>
              <a:rPr lang="es-CL" dirty="0"/>
              <a:t>Lenguaje y Redacción</a:t>
            </a:r>
          </a:p>
          <a:p>
            <a:pPr lvl="1"/>
            <a:r>
              <a:rPr lang="es-CL" dirty="0"/>
              <a:t>Filtros de Búsqueda</a:t>
            </a:r>
          </a:p>
          <a:p>
            <a:pPr lvl="1"/>
            <a:r>
              <a:rPr lang="es-CL" dirty="0"/>
              <a:t>Rotulado</a:t>
            </a:r>
          </a:p>
          <a:p>
            <a:pPr lvl="1"/>
            <a:r>
              <a:rPr lang="es-CL" dirty="0"/>
              <a:t>Identidad e Información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7705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dirty="0"/>
              <a:t>Resultados Cualitativos</a:t>
            </a:r>
            <a:endParaRPr lang="es-CL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C70DB1A-8039-4864-9995-289F50814AD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38200" y="1690688"/>
            <a:ext cx="9144000" cy="1655762"/>
          </a:xfrm>
        </p:spPr>
        <p:txBody>
          <a:bodyPr>
            <a:normAutofit fontScale="62500" lnSpcReduction="20000"/>
          </a:bodyPr>
          <a:lstStyle/>
          <a:p>
            <a:r>
              <a:rPr lang="es-CL" dirty="0"/>
              <a:t>En las siguientes </a:t>
            </a:r>
            <a:r>
              <a:rPr lang="es-CL" i="1" dirty="0" err="1"/>
              <a:t>slides</a:t>
            </a:r>
            <a:r>
              <a:rPr lang="es-CL" dirty="0"/>
              <a:t> se muestran los </a:t>
            </a:r>
            <a:r>
              <a:rPr lang="es-CL" b="1" dirty="0"/>
              <a:t>principales hallazgos</a:t>
            </a:r>
          </a:p>
          <a:p>
            <a:r>
              <a:rPr lang="es-CL" dirty="0"/>
              <a:t>Se encuentran divididas por cada etapa del flujo para guardar un favorito</a:t>
            </a:r>
          </a:p>
          <a:p>
            <a:r>
              <a:rPr lang="es-CL" dirty="0"/>
              <a:t>Se utiliza una escala de colores</a:t>
            </a:r>
          </a:p>
          <a:p>
            <a:pPr lvl="1"/>
            <a:r>
              <a:rPr lang="es-CL" dirty="0">
                <a:solidFill>
                  <a:srgbClr val="00B050"/>
                </a:solidFill>
              </a:rPr>
              <a:t>Verde: </a:t>
            </a:r>
            <a:r>
              <a:rPr lang="es-CL" dirty="0"/>
              <a:t>Hallazgo es una muy buena práctica</a:t>
            </a:r>
          </a:p>
          <a:p>
            <a:pPr lvl="1"/>
            <a:r>
              <a:rPr lang="es-CL" dirty="0">
                <a:solidFill>
                  <a:srgbClr val="0070C0"/>
                </a:solidFill>
              </a:rPr>
              <a:t>Azul:    </a:t>
            </a:r>
            <a:r>
              <a:rPr lang="es-CL" dirty="0"/>
              <a:t>Hallazgo podría ser un problema</a:t>
            </a:r>
          </a:p>
          <a:p>
            <a:pPr lvl="1"/>
            <a:r>
              <a:rPr lang="es-CL" dirty="0">
                <a:solidFill>
                  <a:srgbClr val="FF0000"/>
                </a:solidFill>
              </a:rPr>
              <a:t>Rojo:    </a:t>
            </a:r>
            <a:r>
              <a:rPr lang="es-CL" dirty="0"/>
              <a:t>Problemas críticos</a:t>
            </a:r>
          </a:p>
        </p:txBody>
      </p:sp>
    </p:spTree>
    <p:extLst>
      <p:ext uri="{BB962C8B-B14F-4D97-AF65-F5344CB8AC3E}">
        <p14:creationId xmlns:p14="http://schemas.microsoft.com/office/powerpoint/2010/main" val="396043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HOME</a:t>
            </a:r>
            <a:endParaRPr lang="es-CL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32DD8D-30F7-4C5E-98A6-38500FF4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0697"/>
            <a:ext cx="4780402" cy="1210182"/>
          </a:xfrm>
          <a:solidFill>
            <a:schemeClr val="accent1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No queda claro si el menú desplegado corresponde a la opción elegida</a:t>
            </a:r>
          </a:p>
          <a:p>
            <a:pPr marL="0" indent="0" algn="ctr">
              <a:buNone/>
            </a:pPr>
            <a:r>
              <a:rPr lang="es-ES" i="1" dirty="0">
                <a:solidFill>
                  <a:schemeClr val="bg1"/>
                </a:solidFill>
              </a:rPr>
              <a:t>El color de la sección orienta pero </a:t>
            </a:r>
            <a:r>
              <a:rPr lang="es-ES" b="1" i="1" dirty="0">
                <a:solidFill>
                  <a:schemeClr val="bg1"/>
                </a:solidFill>
              </a:rPr>
              <a:t>no es suficiente</a:t>
            </a:r>
            <a:endParaRPr lang="es-CL" b="1" i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62BF8C-119D-4324-91C8-4EF3694D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47" y="2137272"/>
            <a:ext cx="5821253" cy="363281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405EC6-B8E5-458F-B409-D87FE0286DB9}"/>
              </a:ext>
            </a:extLst>
          </p:cNvPr>
          <p:cNvSpPr/>
          <p:nvPr/>
        </p:nvSpPr>
        <p:spPr>
          <a:xfrm>
            <a:off x="6370747" y="2715768"/>
            <a:ext cx="1429086" cy="32004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519BF4-2A19-4A6F-92C6-E2292A533062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flipH="1">
            <a:off x="5618602" y="2875788"/>
            <a:ext cx="75214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42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HOME</a:t>
            </a:r>
            <a:endParaRPr lang="es-C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63870D-6BE1-4D60-B9E6-3D567CDC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13" y="1402663"/>
            <a:ext cx="6148524" cy="5403773"/>
          </a:xfrm>
          <a:prstGeom prst="rect">
            <a:avLst/>
          </a:prstGeom>
        </p:spPr>
      </p:pic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DC05DAD-4796-4DF0-875B-79F83370EBD5}"/>
              </a:ext>
            </a:extLst>
          </p:cNvPr>
          <p:cNvSpPr txBox="1">
            <a:spLocks/>
          </p:cNvSpPr>
          <p:nvPr/>
        </p:nvSpPr>
        <p:spPr>
          <a:xfrm>
            <a:off x="7252869" y="4665396"/>
            <a:ext cx="4780402" cy="9616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Acá sí, pero el texto no se destaca claramente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33219-9241-49A3-A623-BE579DB52501}"/>
              </a:ext>
            </a:extLst>
          </p:cNvPr>
          <p:cNvSpPr/>
          <p:nvPr/>
        </p:nvSpPr>
        <p:spPr>
          <a:xfrm>
            <a:off x="3584779" y="2324559"/>
            <a:ext cx="4279329" cy="23245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6D56692-B95E-45E4-B4A2-A6D13C2848C7}"/>
              </a:ext>
            </a:extLst>
          </p:cNvPr>
          <p:cNvSpPr/>
          <p:nvPr/>
        </p:nvSpPr>
        <p:spPr>
          <a:xfrm>
            <a:off x="7850993" y="2308281"/>
            <a:ext cx="2031137" cy="158067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1AEE5B-187E-4A95-B4F7-422CC8E53D04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>
            <a:off x="2548930" y="2614142"/>
            <a:ext cx="1035849" cy="8726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168858-7566-4E65-A19A-7CAEF1E403EF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>
            <a:off x="8866562" y="3888953"/>
            <a:ext cx="776508" cy="77644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B32DD8D-30F7-4C5E-98A6-38500FF43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9" y="1690687"/>
            <a:ext cx="4780402" cy="923455"/>
          </a:xfrm>
          <a:solidFill>
            <a:srgbClr val="FF0000"/>
          </a:solidFill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No queda clara la razón de que esos proyectos sean destacados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1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HOME</a:t>
            </a:r>
            <a:endParaRPr lang="es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62E1E-54B0-43CA-9869-551D3F59D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3" y="1704076"/>
            <a:ext cx="8618155" cy="4187939"/>
          </a:xfrm>
          <a:prstGeom prst="rect">
            <a:avLst/>
          </a:prstGeom>
        </p:spPr>
      </p:pic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C35BA1E-FF6B-4D55-81F7-1A2D5ABFF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538" y="2278904"/>
            <a:ext cx="4780402" cy="961642"/>
          </a:xfrm>
          <a:solidFill>
            <a:srgbClr val="FF0000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Home</a:t>
            </a:r>
            <a:r>
              <a:rPr lang="es-ES" dirty="0">
                <a:solidFill>
                  <a:schemeClr val="bg1"/>
                </a:solidFill>
              </a:rPr>
              <a:t> con demasiados proyectos abruman al usuario. Debe navegar muchos elementos y pierde tiempo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D811AC-CDD1-4337-ADE1-82B3085A3BEA}"/>
              </a:ext>
            </a:extLst>
          </p:cNvPr>
          <p:cNvSpPr/>
          <p:nvPr/>
        </p:nvSpPr>
        <p:spPr>
          <a:xfrm>
            <a:off x="8934680" y="4098275"/>
            <a:ext cx="804231" cy="5508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08B3DE-4703-4DD0-879E-EB07BF483D80}"/>
              </a:ext>
            </a:extLst>
          </p:cNvPr>
          <p:cNvCxnSpPr>
            <a:cxnSpLocks/>
            <a:stCxn id="13" idx="2"/>
            <a:endCxn id="18" idx="1"/>
          </p:cNvCxnSpPr>
          <p:nvPr/>
        </p:nvCxnSpPr>
        <p:spPr>
          <a:xfrm>
            <a:off x="8020739" y="3240546"/>
            <a:ext cx="913941" cy="11331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67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HOME</a:t>
            </a:r>
            <a:endParaRPr lang="es-C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29B46A-7413-47BF-BADD-18242937E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3123"/>
            <a:ext cx="3524480" cy="4963598"/>
          </a:xfrm>
          <a:prstGeom prst="rect">
            <a:avLst/>
          </a:prstGeom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AD510B75-BAF9-4278-8243-BBD110197C7D}"/>
              </a:ext>
            </a:extLst>
          </p:cNvPr>
          <p:cNvSpPr txBox="1">
            <a:spLocks/>
          </p:cNvSpPr>
          <p:nvPr/>
        </p:nvSpPr>
        <p:spPr>
          <a:xfrm>
            <a:off x="5255965" y="3233280"/>
            <a:ext cx="4780402" cy="96164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solidFill>
                  <a:schemeClr val="bg1"/>
                </a:solidFill>
              </a:rPr>
              <a:t>Home</a:t>
            </a:r>
            <a:r>
              <a:rPr lang="es-ES" dirty="0">
                <a:solidFill>
                  <a:schemeClr val="bg1"/>
                </a:solidFill>
              </a:rPr>
              <a:t> contiene proyectos y artículos sin ninguna distinción salvo el botón “</a:t>
            </a:r>
            <a:r>
              <a:rPr lang="es-ES" dirty="0" err="1">
                <a:solidFill>
                  <a:schemeClr val="bg1"/>
                </a:solidFill>
              </a:rPr>
              <a:t>Save</a:t>
            </a:r>
            <a:r>
              <a:rPr lang="es-ES" dirty="0">
                <a:solidFill>
                  <a:schemeClr val="bg1"/>
                </a:solidFill>
              </a:rPr>
              <a:t>”. Causa confusión al usuario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D811AC-CDD1-4337-ADE1-82B3085A3BEA}"/>
              </a:ext>
            </a:extLst>
          </p:cNvPr>
          <p:cNvSpPr/>
          <p:nvPr/>
        </p:nvSpPr>
        <p:spPr>
          <a:xfrm>
            <a:off x="838200" y="1690688"/>
            <a:ext cx="1111786" cy="5508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DAB3F1-BCF9-44A0-B36B-4EB53C1B793A}"/>
              </a:ext>
            </a:extLst>
          </p:cNvPr>
          <p:cNvSpPr/>
          <p:nvPr/>
        </p:nvSpPr>
        <p:spPr>
          <a:xfrm>
            <a:off x="794132" y="6216783"/>
            <a:ext cx="1111786" cy="5508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08B3DE-4703-4DD0-879E-EB07BF483D80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>
            <a:off x="1949986" y="1966110"/>
            <a:ext cx="3305979" cy="17479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92979B-9E5A-4384-998D-D66E16B013DF}"/>
              </a:ext>
            </a:extLst>
          </p:cNvPr>
          <p:cNvCxnSpPr>
            <a:cxnSpLocks/>
            <a:stCxn id="14" idx="3"/>
            <a:endCxn id="10" idx="2"/>
          </p:cNvCxnSpPr>
          <p:nvPr/>
        </p:nvCxnSpPr>
        <p:spPr>
          <a:xfrm flipV="1">
            <a:off x="1905918" y="4194922"/>
            <a:ext cx="5740248" cy="229728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27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883B65-5739-4020-A6F7-47168FD0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49" y="1333500"/>
            <a:ext cx="4895695" cy="4362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HOME</a:t>
            </a:r>
            <a:endParaRPr lang="es-CL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AD510B75-BAF9-4278-8243-BBD110197C7D}"/>
              </a:ext>
            </a:extLst>
          </p:cNvPr>
          <p:cNvSpPr txBox="1">
            <a:spLocks/>
          </p:cNvSpPr>
          <p:nvPr/>
        </p:nvSpPr>
        <p:spPr>
          <a:xfrm>
            <a:off x="936212" y="2182020"/>
            <a:ext cx="4780402" cy="961642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Artículos/Proyectos previamente guardados: se recuerda al usuario que ya lo agregó a sus favoritos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DAB3F1-BCF9-44A0-B36B-4EB53C1B793A}"/>
              </a:ext>
            </a:extLst>
          </p:cNvPr>
          <p:cNvSpPr/>
          <p:nvPr/>
        </p:nvSpPr>
        <p:spPr>
          <a:xfrm>
            <a:off x="6219234" y="5145107"/>
            <a:ext cx="1111786" cy="55084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92979B-9E5A-4384-998D-D66E16B013DF}"/>
              </a:ext>
            </a:extLst>
          </p:cNvPr>
          <p:cNvCxnSpPr>
            <a:cxnSpLocks/>
            <a:stCxn id="14" idx="1"/>
            <a:endCxn id="10" idx="2"/>
          </p:cNvCxnSpPr>
          <p:nvPr/>
        </p:nvCxnSpPr>
        <p:spPr>
          <a:xfrm flipH="1" flipV="1">
            <a:off x="3326413" y="3143662"/>
            <a:ext cx="2892821" cy="227686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FEDD842F-1E91-4FFC-8DC2-71FC7F2C41AA}"/>
              </a:ext>
            </a:extLst>
          </p:cNvPr>
          <p:cNvSpPr txBox="1">
            <a:spLocks/>
          </p:cNvSpPr>
          <p:nvPr/>
        </p:nvSpPr>
        <p:spPr>
          <a:xfrm>
            <a:off x="335245" y="4791761"/>
            <a:ext cx="4780402" cy="9616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¿Se debería mostrar en el HOME un artículo/proyecto ya guardado?</a:t>
            </a:r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72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HOME</a:t>
            </a:r>
            <a:endParaRPr lang="es-CL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AD510B75-BAF9-4278-8243-BBD110197C7D}"/>
              </a:ext>
            </a:extLst>
          </p:cNvPr>
          <p:cNvSpPr txBox="1">
            <a:spLocks/>
          </p:cNvSpPr>
          <p:nvPr/>
        </p:nvSpPr>
        <p:spPr>
          <a:xfrm>
            <a:off x="936212" y="3401220"/>
            <a:ext cx="4780402" cy="961642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En Proyectos, se presenta miniaturas de las fotografías y se deja saber al lector el total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92979B-9E5A-4384-998D-D66E16B013DF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 flipV="1">
            <a:off x="5716614" y="3882041"/>
            <a:ext cx="1626018" cy="11512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6E213A-D8C5-4DFA-94F9-130AE25D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016" y="1225296"/>
            <a:ext cx="4650984" cy="563270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DAB3F1-BCF9-44A0-B36B-4EB53C1B793A}"/>
              </a:ext>
            </a:extLst>
          </p:cNvPr>
          <p:cNvSpPr/>
          <p:nvPr/>
        </p:nvSpPr>
        <p:spPr>
          <a:xfrm>
            <a:off x="7342632" y="4506423"/>
            <a:ext cx="4715440" cy="105367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286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Actividad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FB79-5C94-46CA-A272-A3900E27C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_tradnl" dirty="0"/>
              <a:t>Navega nuestro sitio y </a:t>
            </a:r>
            <a:r>
              <a:rPr lang="es-ES_tradnl" b="1" dirty="0"/>
              <a:t>haz un análisis del flujo y experiencia de usuario</a:t>
            </a:r>
            <a:r>
              <a:rPr lang="es-ES_tradnl" dirty="0"/>
              <a:t> hasta la acción de </a:t>
            </a:r>
            <a:r>
              <a:rPr lang="es-ES_tradnl" b="1" dirty="0"/>
              <a:t>guardar un contenido como favorito</a:t>
            </a:r>
            <a:r>
              <a:rPr lang="es-ES_tradnl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58830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HOME</a:t>
            </a:r>
            <a:endParaRPr lang="es-CL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AD510B75-BAF9-4278-8243-BBD110197C7D}"/>
              </a:ext>
            </a:extLst>
          </p:cNvPr>
          <p:cNvSpPr txBox="1">
            <a:spLocks/>
          </p:cNvSpPr>
          <p:nvPr/>
        </p:nvSpPr>
        <p:spPr>
          <a:xfrm>
            <a:off x="936212" y="2182020"/>
            <a:ext cx="4780402" cy="961642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Buscador muy bien implementado! Minimalista, con filtros ad-hoc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92979B-9E5A-4384-998D-D66E16B013DF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 flipV="1">
            <a:off x="5716614" y="2662841"/>
            <a:ext cx="1113854" cy="1636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A0F970-110A-4A71-A2EC-C5095092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206" y="1690687"/>
            <a:ext cx="5258794" cy="515904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DAB3F1-BCF9-44A0-B36B-4EB53C1B793A}"/>
              </a:ext>
            </a:extLst>
          </p:cNvPr>
          <p:cNvSpPr/>
          <p:nvPr/>
        </p:nvSpPr>
        <p:spPr>
          <a:xfrm>
            <a:off x="6830468" y="2662841"/>
            <a:ext cx="5464270" cy="32724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92B7CA7C-5713-4D1E-A940-653830BB0F57}"/>
              </a:ext>
            </a:extLst>
          </p:cNvPr>
          <p:cNvSpPr txBox="1">
            <a:spLocks/>
          </p:cNvSpPr>
          <p:nvPr/>
        </p:nvSpPr>
        <p:spPr>
          <a:xfrm>
            <a:off x="936212" y="4281301"/>
            <a:ext cx="4780402" cy="9616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No queda claro por qué el primer resultado es más importante que los demás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D70C00-FB9C-4B56-9E4E-823A6272F231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5716614" y="4640029"/>
            <a:ext cx="1113854" cy="12209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DB1DE0-62F0-4FF4-83D0-1E38C7B624AB}"/>
              </a:ext>
            </a:extLst>
          </p:cNvPr>
          <p:cNvSpPr/>
          <p:nvPr/>
        </p:nvSpPr>
        <p:spPr>
          <a:xfrm>
            <a:off x="6830468" y="3143663"/>
            <a:ext cx="3690640" cy="299273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613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2F1D2-1A87-4D84-8133-0CD3BE54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4" y="1146674"/>
            <a:ext cx="10287000" cy="472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Guardar Favoritos</a:t>
            </a:r>
            <a:endParaRPr lang="es-CL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AD510B75-BAF9-4278-8243-BBD110197C7D}"/>
              </a:ext>
            </a:extLst>
          </p:cNvPr>
          <p:cNvSpPr txBox="1">
            <a:spLocks/>
          </p:cNvSpPr>
          <p:nvPr/>
        </p:nvSpPr>
        <p:spPr>
          <a:xfrm>
            <a:off x="7172402" y="5757647"/>
            <a:ext cx="4780402" cy="961642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>
                <a:solidFill>
                  <a:schemeClr val="bg1"/>
                </a:solidFill>
              </a:rPr>
              <a:t>Constraints</a:t>
            </a:r>
            <a:r>
              <a:rPr lang="es-ES" dirty="0">
                <a:solidFill>
                  <a:schemeClr val="bg1"/>
                </a:solidFill>
              </a:rPr>
              <a:t> bien implementado! No se permite guardar sino hasta completar la información mínima necesaria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92979B-9E5A-4384-998D-D66E16B013D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607808" y="5242943"/>
            <a:ext cx="1954795" cy="51470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DAB3F1-BCF9-44A0-B36B-4EB53C1B793A}"/>
              </a:ext>
            </a:extLst>
          </p:cNvPr>
          <p:cNvSpPr/>
          <p:nvPr/>
        </p:nvSpPr>
        <p:spPr>
          <a:xfrm>
            <a:off x="5632704" y="4762122"/>
            <a:ext cx="4204536" cy="48082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92B7CA7C-5713-4D1E-A940-653830BB0F57}"/>
              </a:ext>
            </a:extLst>
          </p:cNvPr>
          <p:cNvSpPr txBox="1">
            <a:spLocks/>
          </p:cNvSpPr>
          <p:nvPr/>
        </p:nvSpPr>
        <p:spPr>
          <a:xfrm>
            <a:off x="79428" y="2068453"/>
            <a:ext cx="4780402" cy="9616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Se pierde la opción de añadir nota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D70C00-FB9C-4B56-9E4E-823A6272F231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2245141" y="3030095"/>
            <a:ext cx="224488" cy="17320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DB1DE0-62F0-4FF4-83D0-1E38C7B624AB}"/>
              </a:ext>
            </a:extLst>
          </p:cNvPr>
          <p:cNvSpPr/>
          <p:nvPr/>
        </p:nvSpPr>
        <p:spPr>
          <a:xfrm>
            <a:off x="399821" y="4762121"/>
            <a:ext cx="3690640" cy="58711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D85450B0-0968-433A-AA06-9C36D37F9D6F}"/>
              </a:ext>
            </a:extLst>
          </p:cNvPr>
          <p:cNvSpPr txBox="1">
            <a:spLocks/>
          </p:cNvSpPr>
          <p:nvPr/>
        </p:nvSpPr>
        <p:spPr>
          <a:xfrm>
            <a:off x="7059626" y="3433086"/>
            <a:ext cx="4780402" cy="961642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solidFill>
                  <a:schemeClr val="bg1"/>
                </a:solidFill>
              </a:rPr>
              <a:t>Posibilidad de crear carpetas desde agregar a favoritos reduce tiempo del usuario!! 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DA40705-CB90-4543-9821-D52B1EB367D2}"/>
              </a:ext>
            </a:extLst>
          </p:cNvPr>
          <p:cNvSpPr/>
          <p:nvPr/>
        </p:nvSpPr>
        <p:spPr>
          <a:xfrm>
            <a:off x="5632704" y="1855467"/>
            <a:ext cx="4204536" cy="48082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8932DA-E9BD-4F55-9798-E75F0D9FACC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734972" y="2336289"/>
            <a:ext cx="1714855" cy="10886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65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D6756-DCDA-455F-BA09-26824AA1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1490662"/>
            <a:ext cx="9277350" cy="3876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Guardar Favoritos</a:t>
            </a:r>
            <a:endParaRPr lang="es-CL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92B7CA7C-5713-4D1E-A940-653830BB0F57}"/>
              </a:ext>
            </a:extLst>
          </p:cNvPr>
          <p:cNvSpPr txBox="1">
            <a:spLocks/>
          </p:cNvSpPr>
          <p:nvPr/>
        </p:nvSpPr>
        <p:spPr>
          <a:xfrm>
            <a:off x="4524174" y="3646042"/>
            <a:ext cx="4780402" cy="96164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Si solo se agrega un comentario, se permite guardar! Sin saber en qué carpeta lo guardó!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D70C00-FB9C-4B56-9E4E-823A6272F231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487168" y="4126863"/>
            <a:ext cx="2037006" cy="92881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DB1DE0-62F0-4FF4-83D0-1E38C7B624AB}"/>
              </a:ext>
            </a:extLst>
          </p:cNvPr>
          <p:cNvSpPr/>
          <p:nvPr/>
        </p:nvSpPr>
        <p:spPr>
          <a:xfrm>
            <a:off x="1457325" y="4762121"/>
            <a:ext cx="1029843" cy="5871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951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2338F-0C21-4822-A0D9-5DF1D144D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1" t="27600" r="24013" b="35333"/>
          <a:stretch/>
        </p:blipFill>
        <p:spPr>
          <a:xfrm>
            <a:off x="907821" y="1643720"/>
            <a:ext cx="6227065" cy="2542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Guardar Favoritos</a:t>
            </a:r>
            <a:endParaRPr lang="es-CL" dirty="0"/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D85450B0-0968-433A-AA06-9C36D37F9D6F}"/>
              </a:ext>
            </a:extLst>
          </p:cNvPr>
          <p:cNvSpPr txBox="1">
            <a:spLocks/>
          </p:cNvSpPr>
          <p:nvPr/>
        </p:nvSpPr>
        <p:spPr>
          <a:xfrm>
            <a:off x="7300346" y="1997817"/>
            <a:ext cx="4780402" cy="961642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solidFill>
                  <a:schemeClr val="bg1"/>
                </a:solidFill>
              </a:rPr>
              <a:t>Control del usuario: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Posibilidad de anular una acción bien implementado!!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DA40705-CB90-4543-9821-D52B1EB367D2}"/>
              </a:ext>
            </a:extLst>
          </p:cNvPr>
          <p:cNvSpPr/>
          <p:nvPr/>
        </p:nvSpPr>
        <p:spPr>
          <a:xfrm>
            <a:off x="6473952" y="2238227"/>
            <a:ext cx="576072" cy="48082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8932DA-E9BD-4F55-9798-E75F0D9FACC4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7050024" y="2478638"/>
            <a:ext cx="25032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346CD5B-DE08-4658-8A27-AFE3DF5B22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50" t="26667" r="24349" b="33733"/>
          <a:stretch/>
        </p:blipFill>
        <p:spPr>
          <a:xfrm>
            <a:off x="4220824" y="4142232"/>
            <a:ext cx="2914062" cy="2715768"/>
          </a:xfrm>
          <a:prstGeom prst="rect">
            <a:avLst/>
          </a:prstGeom>
        </p:spPr>
      </p:pic>
      <p:sp>
        <p:nvSpPr>
          <p:cNvPr id="31" name="Content Placeholder 11">
            <a:extLst>
              <a:ext uri="{FF2B5EF4-FFF2-40B4-BE49-F238E27FC236}">
                <a16:creationId xmlns:a16="http://schemas.microsoft.com/office/drawing/2014/main" id="{E21E9899-C37E-40C3-8F48-2AE5FC922B31}"/>
              </a:ext>
            </a:extLst>
          </p:cNvPr>
          <p:cNvSpPr txBox="1">
            <a:spLocks/>
          </p:cNvSpPr>
          <p:nvPr/>
        </p:nvSpPr>
        <p:spPr>
          <a:xfrm>
            <a:off x="7300346" y="4848312"/>
            <a:ext cx="4780402" cy="961642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solidFill>
                  <a:schemeClr val="bg1"/>
                </a:solidFill>
              </a:rPr>
              <a:t>Control del usuario: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Posibilidad de agregar a más de una carpeta a la vez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327AE25-8DDD-42AB-8678-AB2B61D49FF6}"/>
              </a:ext>
            </a:extLst>
          </p:cNvPr>
          <p:cNvSpPr/>
          <p:nvPr/>
        </p:nvSpPr>
        <p:spPr>
          <a:xfrm>
            <a:off x="6473952" y="5088722"/>
            <a:ext cx="576072" cy="48082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CBB7CA-0890-47B3-8456-DA552964CD0C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7050024" y="5329133"/>
            <a:ext cx="25032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59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C594-3F81-4C81-8C09-5AEE485A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Guardar Favoritos</a:t>
            </a:r>
            <a:endParaRPr lang="es-C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19295-79E7-431C-98F7-CE89202F5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9868" r="42100" b="40932"/>
          <a:stretch/>
        </p:blipFill>
        <p:spPr>
          <a:xfrm>
            <a:off x="6684264" y="1865376"/>
            <a:ext cx="4187952" cy="3374136"/>
          </a:xfrm>
          <a:prstGeom prst="rect">
            <a:avLst/>
          </a:prstGeom>
        </p:spPr>
      </p:pic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8BEEADD1-E85E-4D52-A6DC-2EE0275079C0}"/>
              </a:ext>
            </a:extLst>
          </p:cNvPr>
          <p:cNvSpPr txBox="1">
            <a:spLocks/>
          </p:cNvSpPr>
          <p:nvPr/>
        </p:nvSpPr>
        <p:spPr>
          <a:xfrm>
            <a:off x="317172" y="2873125"/>
            <a:ext cx="4780402" cy="9616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Si bien se aprecia el resultado exitoso de “guardar” no aparece claramente en qué carpeta se guardó ni si la nota quedó correctamente escrita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BCEF72-6EB8-4369-AD07-F3EA3C98C125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97574" y="2281907"/>
            <a:ext cx="3625802" cy="10720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B3EDF0-FA15-4EBE-9ED9-3A6FD61A4651}"/>
              </a:ext>
            </a:extLst>
          </p:cNvPr>
          <p:cNvSpPr/>
          <p:nvPr/>
        </p:nvSpPr>
        <p:spPr>
          <a:xfrm>
            <a:off x="8723376" y="1988347"/>
            <a:ext cx="2240280" cy="58711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1EA82B-1392-46E5-B4C3-332407659232}"/>
              </a:ext>
            </a:extLst>
          </p:cNvPr>
          <p:cNvSpPr/>
          <p:nvPr/>
        </p:nvSpPr>
        <p:spPr>
          <a:xfrm>
            <a:off x="6684263" y="4770459"/>
            <a:ext cx="1261873" cy="46905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0EAC00-13BC-4825-B509-5ADB30A3B9B5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5097574" y="3353946"/>
            <a:ext cx="1586689" cy="165104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31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Guardar Favoritos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091410" cy="835279"/>
          </a:xfrm>
          <a:solidFill>
            <a:srgbClr val="00B05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Buen uso de </a:t>
            </a:r>
            <a:r>
              <a:rPr lang="es-ES" dirty="0" err="1">
                <a:solidFill>
                  <a:schemeClr val="bg1"/>
                </a:solidFill>
              </a:rPr>
              <a:t>tool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tips</a:t>
            </a:r>
            <a:r>
              <a:rPr lang="es-ES" dirty="0">
                <a:solidFill>
                  <a:schemeClr val="bg1"/>
                </a:solidFill>
              </a:rPr>
              <a:t> para mostrar como se usa la herramienta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2BFA8-EB24-4313-A1CA-C257FA91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64" y="1378611"/>
            <a:ext cx="4485983" cy="2528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76312-1884-4544-86C0-B4178823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690" y="3980981"/>
            <a:ext cx="4569757" cy="246379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D10F38-1608-46DF-80CD-9CBF506A0B26}"/>
              </a:ext>
            </a:extLst>
          </p:cNvPr>
          <p:cNvSpPr txBox="1">
            <a:spLocks/>
          </p:cNvSpPr>
          <p:nvPr/>
        </p:nvSpPr>
        <p:spPr>
          <a:xfrm>
            <a:off x="366141" y="3907275"/>
            <a:ext cx="6091410" cy="1130455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Recuerda configuración de última carpeta para guardar una nueva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Explica el por qué de cada sección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03A539-688A-4AF0-A5FD-2D7C6A002983}"/>
              </a:ext>
            </a:extLst>
          </p:cNvPr>
          <p:cNvSpPr/>
          <p:nvPr/>
        </p:nvSpPr>
        <p:spPr>
          <a:xfrm>
            <a:off x="8060037" y="1877664"/>
            <a:ext cx="3684288" cy="75123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83F11B-BA76-4227-A36F-50A5285C9C5D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6929610" y="2108328"/>
            <a:ext cx="1152528" cy="974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5D4CE5-2955-452D-B4B3-07B0BD7343F6}"/>
              </a:ext>
            </a:extLst>
          </p:cNvPr>
          <p:cNvSpPr/>
          <p:nvPr/>
        </p:nvSpPr>
        <p:spPr>
          <a:xfrm>
            <a:off x="7141463" y="5676900"/>
            <a:ext cx="1088137" cy="45653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1C9EA-8807-48C5-A251-393995AD8EB9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457551" y="4472503"/>
            <a:ext cx="683912" cy="143266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350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Administrar Carpetas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136" y="1825625"/>
            <a:ext cx="6091410" cy="1119161"/>
          </a:xfrm>
          <a:solidFill>
            <a:srgbClr val="00B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chemeClr val="bg1"/>
                </a:solidFill>
              </a:rPr>
              <a:t>Relación entre el mundo real y el sistema: 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Uso de carpetas permite acercar el modelo mental del usuario al modelo conceptual del diseñador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669B7-F180-4AF4-9685-4867C6692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87" y="704850"/>
            <a:ext cx="5715069" cy="38279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59C6B8A-D5CB-43E0-A572-D61E037B89CA}"/>
              </a:ext>
            </a:extLst>
          </p:cNvPr>
          <p:cNvSpPr/>
          <p:nvPr/>
        </p:nvSpPr>
        <p:spPr>
          <a:xfrm>
            <a:off x="9069922" y="2516779"/>
            <a:ext cx="394386" cy="197845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B7A042-02CB-40A9-9170-E3289FF22BA0}"/>
              </a:ext>
            </a:extLst>
          </p:cNvPr>
          <p:cNvSpPr/>
          <p:nvPr/>
        </p:nvSpPr>
        <p:spPr>
          <a:xfrm>
            <a:off x="7800078" y="1690688"/>
            <a:ext cx="1092506" cy="914601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DA2279-11CE-4CC7-8E39-B87B5F1848FC}"/>
              </a:ext>
            </a:extLst>
          </p:cNvPr>
          <p:cNvSpPr/>
          <p:nvPr/>
        </p:nvSpPr>
        <p:spPr>
          <a:xfrm>
            <a:off x="6264356" y="4346778"/>
            <a:ext cx="988822" cy="207104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FA6AD0-F7A8-4979-BCD9-09693E40157C}"/>
              </a:ext>
            </a:extLst>
          </p:cNvPr>
          <p:cNvSpPr/>
          <p:nvPr/>
        </p:nvSpPr>
        <p:spPr>
          <a:xfrm>
            <a:off x="8980509" y="1580345"/>
            <a:ext cx="1620816" cy="914601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10560-273B-4E22-9642-A39500A83204}"/>
              </a:ext>
            </a:extLst>
          </p:cNvPr>
          <p:cNvSpPr/>
          <p:nvPr/>
        </p:nvSpPr>
        <p:spPr>
          <a:xfrm>
            <a:off x="2357239" y="4844146"/>
            <a:ext cx="6096000" cy="646331"/>
          </a:xfrm>
          <a:prstGeom prst="rect">
            <a:avLst/>
          </a:prstGeom>
          <a:solidFill>
            <a:srgbClr val="00B050"/>
          </a:solidFill>
        </p:spPr>
        <p:txBody>
          <a:bodyPr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Carga Cognitiva: </a:t>
            </a:r>
            <a:r>
              <a:rPr lang="es-ES" dirty="0">
                <a:solidFill>
                  <a:schemeClr val="bg1"/>
                </a:solidFill>
              </a:rPr>
              <a:t>Permite previsualizar contenido. Usuario no tiene que abrir carpeta para recordar contenido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C40DC6-B3E1-4CBD-8075-8931C2F41676}"/>
              </a:ext>
            </a:extLst>
          </p:cNvPr>
          <p:cNvSpPr/>
          <p:nvPr/>
        </p:nvSpPr>
        <p:spPr>
          <a:xfrm>
            <a:off x="81447" y="3134937"/>
            <a:ext cx="6096000" cy="646331"/>
          </a:xfrm>
          <a:prstGeom prst="rect">
            <a:avLst/>
          </a:prstGeom>
          <a:solidFill>
            <a:srgbClr val="00B050"/>
          </a:solidFill>
        </p:spPr>
        <p:txBody>
          <a:bodyPr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Coherencia de la información:</a:t>
            </a:r>
            <a:r>
              <a:rPr lang="es-ES" dirty="0">
                <a:solidFill>
                  <a:schemeClr val="bg1"/>
                </a:solidFill>
              </a:rPr>
              <a:t> Creación de carpetas fácil y accesible desde más de un punto de manera coherente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68897-5128-40C5-8707-AEAE7F719247}"/>
              </a:ext>
            </a:extLst>
          </p:cNvPr>
          <p:cNvSpPr/>
          <p:nvPr/>
        </p:nvSpPr>
        <p:spPr>
          <a:xfrm>
            <a:off x="8453239" y="5844719"/>
            <a:ext cx="3352841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Fácil visibilidad de tipo de carpeta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DBE41B-ABEC-46AD-92AE-20B959FEAE20}"/>
              </a:ext>
            </a:extLst>
          </p:cNvPr>
          <p:cNvSpPr/>
          <p:nvPr/>
        </p:nvSpPr>
        <p:spPr>
          <a:xfrm>
            <a:off x="7545576" y="1593969"/>
            <a:ext cx="4646423" cy="1264807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0DDD02-D223-49F6-AAE9-82C014C48E73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261987" y="2226373"/>
            <a:ext cx="1283589" cy="33744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C4DF21-9A16-4376-9EEE-52F27CA2EC58}"/>
              </a:ext>
            </a:extLst>
          </p:cNvPr>
          <p:cNvCxnSpPr>
            <a:cxnSpLocks/>
            <a:stCxn id="13" idx="3"/>
            <a:endCxn id="9" idx="2"/>
          </p:cNvCxnSpPr>
          <p:nvPr/>
        </p:nvCxnSpPr>
        <p:spPr>
          <a:xfrm flipV="1">
            <a:off x="6177447" y="2147989"/>
            <a:ext cx="1622631" cy="13101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A651C-FB14-48C8-8614-0EB21D8D2D6B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6177447" y="3458103"/>
            <a:ext cx="231719" cy="9190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F14957-21B4-4389-9589-821D400DBAE8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9267115" y="2714624"/>
            <a:ext cx="862545" cy="313009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C2029F9-3274-4109-912D-38232AEB4029}"/>
              </a:ext>
            </a:extLst>
          </p:cNvPr>
          <p:cNvSpPr/>
          <p:nvPr/>
        </p:nvSpPr>
        <p:spPr>
          <a:xfrm>
            <a:off x="10523757" y="2508570"/>
            <a:ext cx="412900" cy="21558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C570A2-B05E-4085-821F-A3A297C36769}"/>
              </a:ext>
            </a:extLst>
          </p:cNvPr>
          <p:cNvCxnSpPr>
            <a:cxnSpLocks/>
            <a:stCxn id="31" idx="4"/>
            <a:endCxn id="14" idx="0"/>
          </p:cNvCxnSpPr>
          <p:nvPr/>
        </p:nvCxnSpPr>
        <p:spPr>
          <a:xfrm flipH="1">
            <a:off x="10129660" y="2724150"/>
            <a:ext cx="600547" cy="31205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BAE3D48-F0F5-48F7-A46A-9F26D7955B7C}"/>
              </a:ext>
            </a:extLst>
          </p:cNvPr>
          <p:cNvCxnSpPr>
            <a:cxnSpLocks/>
            <a:stCxn id="12" idx="3"/>
            <a:endCxn id="11" idx="4"/>
          </p:cNvCxnSpPr>
          <p:nvPr/>
        </p:nvCxnSpPr>
        <p:spPr>
          <a:xfrm flipV="1">
            <a:off x="8453239" y="2494946"/>
            <a:ext cx="1337678" cy="267236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376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68861B-B773-45F8-8A2F-D71B1AAD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5" y="1217225"/>
            <a:ext cx="7057630" cy="502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Revisar Favoritos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909627"/>
            <a:ext cx="4200644" cy="818423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900" dirty="0">
                <a:solidFill>
                  <a:schemeClr val="bg1"/>
                </a:solidFill>
              </a:rPr>
              <a:t>Se debe hacer dos </a:t>
            </a:r>
            <a:r>
              <a:rPr lang="es-ES" sz="1900" dirty="0" err="1">
                <a:solidFill>
                  <a:schemeClr val="bg1"/>
                </a:solidFill>
              </a:rPr>
              <a:t>clicks</a:t>
            </a:r>
            <a:r>
              <a:rPr lang="es-ES" sz="1900" dirty="0">
                <a:solidFill>
                  <a:schemeClr val="bg1"/>
                </a:solidFill>
              </a:rPr>
              <a:t> para llegar a los </a:t>
            </a:r>
            <a:r>
              <a:rPr lang="es-ES" sz="1900" dirty="0" err="1">
                <a:solidFill>
                  <a:schemeClr val="bg1"/>
                </a:solidFill>
              </a:rPr>
              <a:t>bookmarks</a:t>
            </a:r>
            <a:r>
              <a:rPr lang="es-ES" sz="1900" dirty="0">
                <a:solidFill>
                  <a:schemeClr val="bg1"/>
                </a:solidFill>
              </a:rPr>
              <a:t>, y la página carga lento.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5D1DBF-3B67-4541-B5FF-D220CD845AD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467344" y="1346800"/>
            <a:ext cx="5676781" cy="197203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A3FB84-EFDD-4635-A849-A1100520B2F2}"/>
              </a:ext>
            </a:extLst>
          </p:cNvPr>
          <p:cNvSpPr/>
          <p:nvPr/>
        </p:nvSpPr>
        <p:spPr>
          <a:xfrm>
            <a:off x="10144125" y="1217225"/>
            <a:ext cx="1666480" cy="2591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C48B08-D525-42D1-BB26-1D1B6CBBA9E1}"/>
              </a:ext>
            </a:extLst>
          </p:cNvPr>
          <p:cNvSpPr/>
          <p:nvPr/>
        </p:nvSpPr>
        <p:spPr>
          <a:xfrm>
            <a:off x="10629900" y="1803013"/>
            <a:ext cx="1009531" cy="16866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6C69C4-BF4D-483C-9D2E-60180E9B99E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467344" y="1887344"/>
            <a:ext cx="6162556" cy="14314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14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Revisar Favoritos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00644" cy="818423"/>
          </a:xfrm>
          <a:solidFill>
            <a:srgbClr val="00B050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1900" b="1" dirty="0">
                <a:solidFill>
                  <a:schemeClr val="bg1"/>
                </a:solidFill>
              </a:rPr>
              <a:t>Deseable:</a:t>
            </a:r>
          </a:p>
          <a:p>
            <a:pPr marL="0" indent="0">
              <a:buNone/>
            </a:pPr>
            <a:r>
              <a:rPr lang="es-ES" sz="1900" dirty="0">
                <a:solidFill>
                  <a:schemeClr val="bg1"/>
                </a:solidFill>
              </a:rPr>
              <a:t>¡¡Contenido personalizado me hace querer seguir usando la página!!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3BF30-6D78-487E-AE82-3072FEB0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156" y="1983035"/>
            <a:ext cx="4200644" cy="38173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C23B3A-9611-4D76-A876-F88FA8A48723}"/>
              </a:ext>
            </a:extLst>
          </p:cNvPr>
          <p:cNvSpPr/>
          <p:nvPr/>
        </p:nvSpPr>
        <p:spPr>
          <a:xfrm>
            <a:off x="838200" y="4435084"/>
            <a:ext cx="4664290" cy="64633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Diseño Minimalista:</a:t>
            </a:r>
          </a:p>
          <a:p>
            <a:r>
              <a:rPr lang="es-ES" dirty="0">
                <a:solidFill>
                  <a:schemeClr val="bg1"/>
                </a:solidFill>
              </a:rPr>
              <a:t>¡¡Todo elemento tiene un por qué, nada sobra!!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E5F98-799B-490D-8CE8-BE3CC9D6D490}"/>
              </a:ext>
            </a:extLst>
          </p:cNvPr>
          <p:cNvSpPr/>
          <p:nvPr/>
        </p:nvSpPr>
        <p:spPr>
          <a:xfrm>
            <a:off x="838200" y="3216400"/>
            <a:ext cx="4075090" cy="64633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Ayuda y documentación:</a:t>
            </a:r>
          </a:p>
          <a:p>
            <a:r>
              <a:rPr lang="es-ES" dirty="0">
                <a:solidFill>
                  <a:schemeClr val="bg1"/>
                </a:solidFill>
              </a:rPr>
              <a:t>¡¡</a:t>
            </a:r>
            <a:r>
              <a:rPr lang="es-ES" dirty="0" err="1">
                <a:solidFill>
                  <a:schemeClr val="bg1"/>
                </a:solidFill>
              </a:rPr>
              <a:t>Tooltips</a:t>
            </a:r>
            <a:r>
              <a:rPr lang="es-ES" dirty="0">
                <a:solidFill>
                  <a:schemeClr val="bg1"/>
                </a:solidFill>
              </a:rPr>
              <a:t> informativos cumplen función!!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0B703-C74A-415F-A1D6-33E3D762414A}"/>
              </a:ext>
            </a:extLst>
          </p:cNvPr>
          <p:cNvSpPr/>
          <p:nvPr/>
        </p:nvSpPr>
        <p:spPr>
          <a:xfrm>
            <a:off x="7616802" y="4086225"/>
            <a:ext cx="1088137" cy="45653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32DAAF-A8E3-4875-8E09-12A1FA845AB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 flipV="1">
            <a:off x="4913290" y="3539566"/>
            <a:ext cx="2703512" cy="7749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5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de Flujo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80F3E-8F11-4ED4-BA90-AFCC9BDC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Actividad 1: Segunda Parte</a:t>
            </a:r>
          </a:p>
        </p:txBody>
      </p:sp>
    </p:spTree>
    <p:extLst>
      <p:ext uri="{BB962C8B-B14F-4D97-AF65-F5344CB8AC3E}">
        <p14:creationId xmlns:p14="http://schemas.microsoft.com/office/powerpoint/2010/main" val="378650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Resolución de la actividad 1</a:t>
            </a:r>
            <a:endParaRPr lang="es-C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/>
              <a:t>Se divide en dos partes:</a:t>
            </a:r>
          </a:p>
          <a:p>
            <a:pPr lvl="1"/>
            <a:r>
              <a:rPr lang="es-ES" dirty="0"/>
              <a:t>Primero, se realiza un </a:t>
            </a:r>
            <a:r>
              <a:rPr lang="es-ES" b="1" dirty="0"/>
              <a:t>análisis</a:t>
            </a:r>
            <a:r>
              <a:rPr lang="es-ES" dirty="0"/>
              <a:t> </a:t>
            </a:r>
            <a:r>
              <a:rPr lang="es-ES" b="1" dirty="0"/>
              <a:t>de</a:t>
            </a:r>
            <a:r>
              <a:rPr lang="es-ES" dirty="0"/>
              <a:t> </a:t>
            </a:r>
            <a:r>
              <a:rPr lang="es-ES" b="1" dirty="0"/>
              <a:t>la</a:t>
            </a:r>
            <a:r>
              <a:rPr lang="es-ES" dirty="0"/>
              <a:t> </a:t>
            </a:r>
            <a:r>
              <a:rPr lang="es-ES" b="1" dirty="0"/>
              <a:t>experiencia</a:t>
            </a:r>
            <a:r>
              <a:rPr lang="es-ES" dirty="0"/>
              <a:t> </a:t>
            </a:r>
            <a:r>
              <a:rPr lang="es-ES" b="1" dirty="0"/>
              <a:t>de</a:t>
            </a:r>
            <a:r>
              <a:rPr lang="es-ES" dirty="0"/>
              <a:t> </a:t>
            </a:r>
            <a:r>
              <a:rPr lang="es-ES" b="1" dirty="0"/>
              <a:t>usuario</a:t>
            </a:r>
            <a:r>
              <a:rPr lang="es-ES" dirty="0"/>
              <a:t> con una </a:t>
            </a:r>
            <a:r>
              <a:rPr lang="es-ES" b="1" dirty="0"/>
              <a:t>evaluación heurística</a:t>
            </a:r>
            <a:r>
              <a:rPr lang="es-ES" dirty="0"/>
              <a:t>, con 3 evaluadores expertos</a:t>
            </a:r>
          </a:p>
          <a:p>
            <a:pPr lvl="1"/>
            <a:r>
              <a:rPr lang="es-ES" dirty="0"/>
              <a:t>Segundo, se analiza las etapas para ejecutar “guardar favorito” con un </a:t>
            </a:r>
            <a:r>
              <a:rPr lang="es-ES" b="1" dirty="0"/>
              <a:t>diagrama</a:t>
            </a:r>
            <a:r>
              <a:rPr lang="es-ES" dirty="0"/>
              <a:t> </a:t>
            </a:r>
            <a:r>
              <a:rPr lang="es-ES" b="1" dirty="0"/>
              <a:t>de</a:t>
            </a:r>
            <a:r>
              <a:rPr lang="es-ES" dirty="0"/>
              <a:t> </a:t>
            </a:r>
            <a:r>
              <a:rPr lang="es-ES" b="1" dirty="0"/>
              <a:t>flujo y </a:t>
            </a:r>
            <a:r>
              <a:rPr lang="es-ES" dirty="0"/>
              <a:t>se estudia el </a:t>
            </a:r>
            <a:r>
              <a:rPr lang="es-ES" b="1" dirty="0"/>
              <a:t>flujo</a:t>
            </a:r>
            <a:r>
              <a:rPr lang="es-ES" dirty="0"/>
              <a:t> </a:t>
            </a:r>
            <a:r>
              <a:rPr lang="es-ES" b="1" dirty="0"/>
              <a:t>del</a:t>
            </a:r>
            <a:r>
              <a:rPr lang="es-ES" dirty="0"/>
              <a:t> </a:t>
            </a:r>
            <a:r>
              <a:rPr lang="es-ES" b="1" dirty="0"/>
              <a:t>usuario</a:t>
            </a:r>
            <a:r>
              <a:rPr lang="es-ES" dirty="0"/>
              <a:t>, en base a la información entregada en la Tarea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612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Tareas del proceso de guardar favoritos</a:t>
            </a:r>
            <a:endParaRPr lang="es-CL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9A76BE9-E360-418B-9A85-A63F8C887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548809"/>
              </p:ext>
            </p:extLst>
          </p:nvPr>
        </p:nvGraphicFramePr>
        <p:xfrm>
          <a:off x="1196340" y="1440501"/>
          <a:ext cx="3810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Visio" showAsIcon="1" r:id="rId3" imgW="380880" imgH="771480" progId="Visio.Drawing.11">
                  <p:link updateAutomatic="1"/>
                </p:oleObj>
              </mc:Choice>
              <mc:Fallback>
                <p:oleObj name="Visio" showAsIcon="1" r:id="rId3" imgW="380880" imgH="771480" progId="Visio.Drawing.11">
                  <p:link updateAutomatic="1"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9A76BE9-E360-418B-9A85-A63F8C8879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6340" y="1440501"/>
                        <a:ext cx="3810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D88CCDB-6DF3-48DE-85F5-8B57EF667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657" y="1440501"/>
            <a:ext cx="8900685" cy="47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78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Hallazgos</a:t>
            </a:r>
            <a:endParaRPr lang="es-C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/>
              <a:t>Pros</a:t>
            </a:r>
          </a:p>
          <a:p>
            <a:pPr lvl="1"/>
            <a:r>
              <a:rPr lang="es-ES" dirty="0"/>
              <a:t>Flujo directo, intuitivo y rápido de seguir</a:t>
            </a:r>
          </a:p>
          <a:p>
            <a:pPr lvl="1"/>
            <a:r>
              <a:rPr lang="es-ES" dirty="0"/>
              <a:t>Se incentiva de buena manera que el usuario se registre </a:t>
            </a:r>
          </a:p>
          <a:p>
            <a:pPr lvl="1"/>
            <a:r>
              <a:rPr lang="es-ES" dirty="0"/>
              <a:t>Existen varios métodos para ejecutar el registro de manera rápida</a:t>
            </a:r>
          </a:p>
          <a:p>
            <a:pPr lvl="1"/>
            <a:r>
              <a:rPr lang="es-ES" dirty="0"/>
              <a:t>Botón para agregar a favoritos visible</a:t>
            </a:r>
          </a:p>
          <a:p>
            <a:r>
              <a:rPr lang="es-ES" dirty="0" err="1"/>
              <a:t>Cons</a:t>
            </a:r>
            <a:endParaRPr lang="es-ES" dirty="0"/>
          </a:p>
          <a:p>
            <a:pPr lvl="1"/>
            <a:r>
              <a:rPr lang="es-ES" dirty="0"/>
              <a:t>HOME cargado con muchos eventos, artículos patrocinados, proyectos, … no le hace fácil la vida al usuario primerizo. Buscador ayuda pero no resuelve el problema</a:t>
            </a:r>
          </a:p>
        </p:txBody>
      </p:sp>
    </p:spTree>
    <p:extLst>
      <p:ext uri="{BB962C8B-B14F-4D97-AF65-F5344CB8AC3E}">
        <p14:creationId xmlns:p14="http://schemas.microsoft.com/office/powerpoint/2010/main" val="3872625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">
            <a:extLst>
              <a:ext uri="{FF2B5EF4-FFF2-40B4-BE49-F238E27FC236}">
                <a16:creationId xmlns:a16="http://schemas.microsoft.com/office/drawing/2014/main" id="{1ACB8CFE-A7C2-4CF9-B990-8E4A70E3B1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4" y="1617854"/>
            <a:ext cx="8815197" cy="48750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1BFAEA-32C8-46F3-9B94-8530919E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Flujo del Usuario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95679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Alcance</a:t>
            </a:r>
            <a:endParaRPr lang="es-C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/>
              <a:t>Se utiliza fotografía adjunta en el enunciado de la tarea por no poder acceder a Google </a:t>
            </a:r>
            <a:r>
              <a:rPr lang="es-ES" dirty="0" err="1"/>
              <a:t>Analytics</a:t>
            </a:r>
            <a:r>
              <a:rPr lang="es-ES" dirty="0"/>
              <a:t> de la página real</a:t>
            </a:r>
          </a:p>
          <a:p>
            <a:r>
              <a:rPr lang="es-ES" dirty="0"/>
              <a:t>La conclusión podría estar muy sesgada respecto de solo una imagen</a:t>
            </a:r>
          </a:p>
          <a:p>
            <a:r>
              <a:rPr lang="es-ES" dirty="0"/>
              <a:t>Conclusiones se deben complementar con el resultado de la evaluación de la experiencia de usuario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6130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Hallazgos</a:t>
            </a:r>
            <a:endParaRPr lang="es-C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b="1" dirty="0"/>
              <a:t>Origen</a:t>
            </a:r>
          </a:p>
          <a:p>
            <a:pPr lvl="1"/>
            <a:r>
              <a:rPr lang="es-ES" dirty="0"/>
              <a:t>El origen reconocido más recurrente es Google. </a:t>
            </a:r>
          </a:p>
          <a:p>
            <a:pPr lvl="1"/>
            <a:r>
              <a:rPr lang="es-ES" dirty="0"/>
              <a:t>El menos, es Facebook</a:t>
            </a:r>
          </a:p>
          <a:p>
            <a:r>
              <a:rPr lang="es-ES" b="1" dirty="0"/>
              <a:t>Páginas</a:t>
            </a:r>
            <a:r>
              <a:rPr lang="es-ES" dirty="0"/>
              <a:t> </a:t>
            </a:r>
            <a:r>
              <a:rPr lang="es-ES" b="1" dirty="0"/>
              <a:t>Iniciales</a:t>
            </a:r>
          </a:p>
          <a:p>
            <a:pPr lvl="1"/>
            <a:r>
              <a:rPr lang="es-ES" dirty="0"/>
              <a:t>Alto porcentaje de </a:t>
            </a:r>
            <a:r>
              <a:rPr lang="es-ES" dirty="0" err="1"/>
              <a:t>dropoff</a:t>
            </a:r>
            <a:r>
              <a:rPr lang="es-ES" dirty="0"/>
              <a:t> (44,2%)</a:t>
            </a:r>
          </a:p>
          <a:p>
            <a:pPr lvl="1"/>
            <a:r>
              <a:rPr lang="es-ES" dirty="0"/>
              <a:t>El HOME es el más visitado, pero también tiene un alto </a:t>
            </a:r>
            <a:r>
              <a:rPr lang="es-ES" dirty="0" err="1"/>
              <a:t>drop</a:t>
            </a:r>
            <a:r>
              <a:rPr lang="es-ES" dirty="0"/>
              <a:t> off</a:t>
            </a:r>
          </a:p>
          <a:p>
            <a:pPr lvl="1"/>
            <a:r>
              <a:rPr lang="es-ES" dirty="0"/>
              <a:t>Más de 100 páginas iniciales totalizan 740k sesiones y tienen un alto </a:t>
            </a:r>
            <a:r>
              <a:rPr lang="es-ES" dirty="0" err="1"/>
              <a:t>dropoff</a:t>
            </a:r>
            <a:r>
              <a:rPr lang="es-ES" dirty="0"/>
              <a:t>.</a:t>
            </a:r>
          </a:p>
          <a:p>
            <a:r>
              <a:rPr lang="es-ES" b="1" dirty="0"/>
              <a:t>Primera a Tercera Interacción </a:t>
            </a:r>
          </a:p>
          <a:p>
            <a:pPr lvl="1"/>
            <a:r>
              <a:rPr lang="es-ES" dirty="0"/>
              <a:t>Las páginas con resultados de los filtros de búsqueda son las más visitadas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5841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 err="1"/>
              <a:t>Archdaily</a:t>
            </a:r>
            <a:r>
              <a:rPr lang="es-ES" dirty="0"/>
              <a:t> es </a:t>
            </a:r>
            <a:r>
              <a:rPr lang="es-ES" i="1" dirty="0" err="1"/>
              <a:t>encontrable</a:t>
            </a:r>
            <a:r>
              <a:rPr lang="es-ES" dirty="0"/>
              <a:t>, tiene buen posicionamiento en Google</a:t>
            </a:r>
          </a:p>
          <a:p>
            <a:r>
              <a:rPr lang="es-ES" dirty="0"/>
              <a:t>No se potencia el acceso desde RRSS </a:t>
            </a:r>
          </a:p>
          <a:p>
            <a:r>
              <a:rPr lang="es-ES" dirty="0"/>
              <a:t>Los usuarios hacen un uso intensivo de los filtros</a:t>
            </a:r>
          </a:p>
          <a:p>
            <a:r>
              <a:rPr lang="es-ES" dirty="0"/>
              <a:t>Los usuarios se quedan navegando en las primeras páginas, se confunden/desmotivan y se van, o se van directo desde el HOME</a:t>
            </a:r>
          </a:p>
          <a:p>
            <a:r>
              <a:rPr lang="es-ES" dirty="0"/>
              <a:t>No se observa uso de página de favoritos, o bien se usa poco</a:t>
            </a:r>
          </a:p>
          <a:p>
            <a:pPr lvl="1"/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844875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dirty="0"/>
              <a:t>Actividad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FB79-5C94-46CA-A272-A3900E27C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_tradnl" dirty="0"/>
              <a:t>Haz una propuesta de mejoras a implementar para </a:t>
            </a:r>
            <a:r>
              <a:rPr lang="es-ES_tradnl" b="1" dirty="0"/>
              <a:t>mejorar nuestra experiencia de usuario</a:t>
            </a:r>
            <a:r>
              <a:rPr lang="es-ES_tradnl" dirty="0"/>
              <a:t> y </a:t>
            </a:r>
            <a:r>
              <a:rPr lang="es-ES_tradnl" b="1" dirty="0"/>
              <a:t>conversión de creación de carpetas de favoritos de usuario</a:t>
            </a:r>
            <a:r>
              <a:rPr lang="es-ES_tradnl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24328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Resolución de la actividad 2 (1)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/>
              <a:t>Se parte con un </a:t>
            </a:r>
            <a:r>
              <a:rPr lang="es-ES" b="1" dirty="0"/>
              <a:t>benchmarking</a:t>
            </a:r>
            <a:r>
              <a:rPr lang="es-ES" dirty="0"/>
              <a:t> de sitios similares, para:</a:t>
            </a:r>
          </a:p>
          <a:p>
            <a:pPr lvl="1"/>
            <a:r>
              <a:rPr lang="es-ES" dirty="0"/>
              <a:t>Revisar ideas y buenas prácticas en otros sitios</a:t>
            </a:r>
          </a:p>
          <a:p>
            <a:pPr lvl="1"/>
            <a:r>
              <a:rPr lang="es-ES" dirty="0"/>
              <a:t>Trazar una base de comparación</a:t>
            </a:r>
          </a:p>
          <a:p>
            <a:pPr lvl="1"/>
            <a:r>
              <a:rPr lang="es-ES" dirty="0"/>
              <a:t>Conocer la situación de la competencia</a:t>
            </a:r>
          </a:p>
          <a:p>
            <a:r>
              <a:rPr lang="es-ES" dirty="0"/>
              <a:t>Se realiza un resumen de los hallazgos del análisis de experiencia de usuario de la </a:t>
            </a:r>
            <a:r>
              <a:rPr lang="es-ES" b="1" dirty="0"/>
              <a:t>actividad 1 para atacar los puntos críticos</a:t>
            </a:r>
          </a:p>
          <a:p>
            <a:r>
              <a:rPr lang="es-ES" dirty="0"/>
              <a:t>Se </a:t>
            </a:r>
            <a:r>
              <a:rPr lang="es-ES" b="1" dirty="0"/>
              <a:t>proponen mejoras usando Sketches en Papel</a:t>
            </a:r>
            <a:r>
              <a:rPr lang="es-ES" dirty="0"/>
              <a:t> con los dos elementos anteriores en mente,</a:t>
            </a:r>
            <a:r>
              <a:rPr lang="es-ES" b="1" dirty="0"/>
              <a:t> </a:t>
            </a:r>
            <a:r>
              <a:rPr lang="es-ES" dirty="0"/>
              <a:t>pensando en el objetivo de</a:t>
            </a:r>
          </a:p>
          <a:p>
            <a:pPr lvl="1"/>
            <a:r>
              <a:rPr lang="es-ES" dirty="0"/>
              <a:t>Mejorar experiencia de usuario</a:t>
            </a:r>
          </a:p>
          <a:p>
            <a:pPr lvl="1"/>
            <a:r>
              <a:rPr lang="es-ES" dirty="0"/>
              <a:t>Mejorar conversión de carpetas de favoritos de usuario</a:t>
            </a:r>
          </a:p>
        </p:txBody>
      </p:sp>
    </p:spTree>
    <p:extLst>
      <p:ext uri="{BB962C8B-B14F-4D97-AF65-F5344CB8AC3E}">
        <p14:creationId xmlns:p14="http://schemas.microsoft.com/office/powerpoint/2010/main" val="1417510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Benchmarking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80F3E-8F11-4ED4-BA90-AFCC9BDC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Actividad 2: Primera Parte</a:t>
            </a:r>
          </a:p>
        </p:txBody>
      </p:sp>
    </p:spTree>
    <p:extLst>
      <p:ext uri="{BB962C8B-B14F-4D97-AF65-F5344CB8AC3E}">
        <p14:creationId xmlns:p14="http://schemas.microsoft.com/office/powerpoint/2010/main" val="1605254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Benchmarking – Sitios a comparar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Se toman como ejemplos los siguientes sitios:</a:t>
            </a:r>
          </a:p>
          <a:p>
            <a:endParaRPr lang="es-ES" dirty="0"/>
          </a:p>
          <a:p>
            <a:pPr lvl="1"/>
            <a:r>
              <a:rPr lang="es-ES" b="1" dirty="0" err="1"/>
              <a:t>Artstation</a:t>
            </a:r>
            <a:r>
              <a:rPr lang="es-ES" b="1" dirty="0"/>
              <a:t> (competencia indirecta)</a:t>
            </a:r>
          </a:p>
          <a:p>
            <a:pPr marL="457200" lvl="1" indent="0">
              <a:buNone/>
            </a:pPr>
            <a:endParaRPr lang="es-ES" b="1" dirty="0"/>
          </a:p>
          <a:p>
            <a:pPr marL="914400" lvl="2" indent="0">
              <a:buNone/>
            </a:pPr>
            <a:r>
              <a:rPr lang="es-ES" dirty="0"/>
              <a:t>Sitio dedicado a compartir trabajos de diseño gráfico</a:t>
            </a:r>
          </a:p>
          <a:p>
            <a:pPr marL="914400" lvl="2" indent="0">
              <a:buNone/>
            </a:pPr>
            <a:endParaRPr lang="es-ES" b="1" dirty="0"/>
          </a:p>
          <a:p>
            <a:pPr lvl="1"/>
            <a:r>
              <a:rPr lang="es-ES" b="1" dirty="0"/>
              <a:t>Pinterest (competencia indirecta)</a:t>
            </a:r>
          </a:p>
          <a:p>
            <a:pPr lvl="2"/>
            <a:endParaRPr lang="es-ES" dirty="0"/>
          </a:p>
          <a:p>
            <a:pPr marL="914400" lvl="2" indent="0">
              <a:buNone/>
            </a:pPr>
            <a:r>
              <a:rPr lang="es-ES" dirty="0"/>
              <a:t>Sitio que permite tener colecciones de proyectos caseros, y otras diversas temáticas, guardar favoritos y visitar tus colecciones</a:t>
            </a:r>
          </a:p>
          <a:p>
            <a:pPr lvl="2"/>
            <a:endParaRPr lang="es-ES" dirty="0"/>
          </a:p>
          <a:p>
            <a:pPr lvl="1"/>
            <a:r>
              <a:rPr lang="es-ES" b="1" dirty="0"/>
              <a:t>Medium (competencia indirecta)</a:t>
            </a:r>
          </a:p>
          <a:p>
            <a:pPr lvl="1"/>
            <a:endParaRPr lang="es-ES" b="1" dirty="0"/>
          </a:p>
          <a:p>
            <a:pPr marL="914400" lvl="2" indent="0">
              <a:buNone/>
            </a:pPr>
            <a:r>
              <a:rPr lang="es-ES" dirty="0"/>
              <a:t>Sitio de publicación de blogs. Permite guardar a favoritos las publicaciones de interés</a:t>
            </a:r>
          </a:p>
          <a:p>
            <a:pPr lvl="2"/>
            <a:endParaRPr lang="es-ES" dirty="0"/>
          </a:p>
          <a:p>
            <a:pPr lvl="1"/>
            <a:r>
              <a:rPr lang="es-ES" b="1" dirty="0" err="1"/>
              <a:t>Homeadore</a:t>
            </a:r>
            <a:r>
              <a:rPr lang="es-ES" b="1" dirty="0"/>
              <a:t> (competencia directa)</a:t>
            </a:r>
          </a:p>
          <a:p>
            <a:pPr marL="914400" lvl="2" indent="0">
              <a:buNone/>
            </a:pPr>
            <a:endParaRPr lang="es-E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84D5A-2BC6-4AB8-ADB9-E17CB33C6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857" y="4727576"/>
            <a:ext cx="1133475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D823A-C354-4CF2-A693-0CF7E652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856" y="5824601"/>
            <a:ext cx="1133475" cy="230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51F8A-8CB9-476A-A1F8-9DBFD673C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383" y="3405189"/>
            <a:ext cx="352425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77036-6CE5-48BD-8FE2-BE4E3C6BD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184" y="2453482"/>
            <a:ext cx="12668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Análisis de la Experiencia de Usuario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FB79-5C94-46CA-A272-A3900E27C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Actividad 1: Primera Parte</a:t>
            </a:r>
          </a:p>
        </p:txBody>
      </p:sp>
    </p:spTree>
    <p:extLst>
      <p:ext uri="{BB962C8B-B14F-4D97-AF65-F5344CB8AC3E}">
        <p14:creationId xmlns:p14="http://schemas.microsoft.com/office/powerpoint/2010/main" val="3191411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Benchmarking – Matriz de Evaluación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Se evalúa de acuerdo a las siguientes variables:</a:t>
            </a:r>
          </a:p>
          <a:p>
            <a:pPr lvl="1"/>
            <a:r>
              <a:rPr lang="es-CL" dirty="0"/>
              <a:t>HOME, </a:t>
            </a:r>
          </a:p>
          <a:p>
            <a:pPr lvl="1"/>
            <a:r>
              <a:rPr lang="es-CL" dirty="0"/>
              <a:t>Uso de Imágenes</a:t>
            </a:r>
            <a:r>
              <a:rPr lang="es-CL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pPr lvl="1"/>
            <a:r>
              <a:rPr lang="es-CL" dirty="0"/>
              <a:t>Previsualización de Artículos</a:t>
            </a:r>
            <a:r>
              <a:rPr lang="es-CL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pPr lvl="1"/>
            <a:r>
              <a:rPr lang="es-CL" dirty="0" err="1"/>
              <a:t>Sign</a:t>
            </a:r>
            <a:r>
              <a:rPr lang="es-CL" dirty="0"/>
              <a:t> – UP</a:t>
            </a:r>
            <a:r>
              <a:rPr lang="es-CL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pPr lvl="1"/>
            <a:r>
              <a:rPr lang="es-CL" dirty="0"/>
              <a:t>Look and </a:t>
            </a:r>
            <a:r>
              <a:rPr lang="es-CL" dirty="0" err="1"/>
              <a:t>Feel</a:t>
            </a:r>
            <a:r>
              <a:rPr lang="es-CL" dirty="0"/>
              <a:t>, </a:t>
            </a:r>
          </a:p>
          <a:p>
            <a:pPr lvl="1"/>
            <a:r>
              <a:rPr lang="es-ES" dirty="0"/>
              <a:t>Búsqueda de proyectos por tipo de usuario, </a:t>
            </a:r>
          </a:p>
          <a:p>
            <a:pPr lvl="1"/>
            <a:r>
              <a:rPr lang="es-CL" dirty="0"/>
              <a:t>Creación de Colecciones</a:t>
            </a:r>
            <a:r>
              <a:rPr lang="es-CL" b="1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pPr lvl="1"/>
            <a:r>
              <a:rPr lang="es-CL" dirty="0"/>
              <a:t>Agregar a Favoritos</a:t>
            </a:r>
            <a:r>
              <a:rPr lang="es-CL" b="1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pPr lvl="1"/>
            <a:r>
              <a:rPr lang="es-CL" dirty="0"/>
              <a:t>Orden de Elementos</a:t>
            </a:r>
            <a:endParaRPr lang="es-ES" dirty="0"/>
          </a:p>
          <a:p>
            <a:r>
              <a:rPr lang="es-ES" dirty="0"/>
              <a:t>Usando la siguiente escala:</a:t>
            </a:r>
          </a:p>
          <a:p>
            <a:pPr lvl="1"/>
            <a:r>
              <a:rPr lang="es-ES" b="1" dirty="0">
                <a:solidFill>
                  <a:srgbClr val="92D050"/>
                </a:solidFill>
              </a:rPr>
              <a:t>Buena Práctica</a:t>
            </a:r>
          </a:p>
          <a:p>
            <a:pPr lvl="1"/>
            <a:r>
              <a:rPr lang="es-E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Cumple con lo mínimo</a:t>
            </a:r>
          </a:p>
          <a:p>
            <a:pPr lvl="1"/>
            <a:r>
              <a:rPr lang="es-ES" b="1" dirty="0">
                <a:solidFill>
                  <a:srgbClr val="FF0000"/>
                </a:solidFill>
              </a:rPr>
              <a:t>Mala Práctica</a:t>
            </a:r>
          </a:p>
        </p:txBody>
      </p:sp>
    </p:spTree>
    <p:extLst>
      <p:ext uri="{BB962C8B-B14F-4D97-AF65-F5344CB8AC3E}">
        <p14:creationId xmlns:p14="http://schemas.microsoft.com/office/powerpoint/2010/main" val="1286062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Benchmarking – Resultado</a:t>
            </a:r>
            <a:endParaRPr lang="es-C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FE616-42B7-4BF2-8D18-8FEA15A0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499" y="2191666"/>
            <a:ext cx="7215001" cy="2474667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937F4B6-CB41-48DA-A9A3-1469416B99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44409"/>
              </p:ext>
            </p:extLst>
          </p:nvPr>
        </p:nvGraphicFramePr>
        <p:xfrm>
          <a:off x="933450" y="304323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3450" y="304323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026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Benchmarking – Reporte de Hallazgos</a:t>
            </a:r>
            <a:endParaRPr lang="es-C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6CDAE-CD26-4B92-820D-275D96D0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010" y="2063081"/>
            <a:ext cx="8298180" cy="3482272"/>
          </a:xfrm>
          <a:prstGeom prst="rect">
            <a:avLst/>
          </a:prstGeom>
        </p:spPr>
      </p:pic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0AFDB6CC-94AA-42AF-8481-DB9B5B9426D2}"/>
              </a:ext>
            </a:extLst>
          </p:cNvPr>
          <p:cNvSpPr txBox="1">
            <a:spLocks/>
          </p:cNvSpPr>
          <p:nvPr/>
        </p:nvSpPr>
        <p:spPr>
          <a:xfrm>
            <a:off x="80396" y="2597435"/>
            <a:ext cx="4780402" cy="1057806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solidFill>
                  <a:schemeClr val="bg1"/>
                </a:solidFill>
              </a:rPr>
              <a:t>HOME/Búsqueda por tipo de usuario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Muestra y ordena resultados de acuerdo al tipo de usuario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626850-478A-402D-AF92-284363D54B93}"/>
              </a:ext>
            </a:extLst>
          </p:cNvPr>
          <p:cNvSpPr/>
          <p:nvPr/>
        </p:nvSpPr>
        <p:spPr>
          <a:xfrm>
            <a:off x="6445377" y="3093974"/>
            <a:ext cx="3317748" cy="45539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C2682F-129C-4D8E-B389-0A01C817123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4860798" y="3126338"/>
            <a:ext cx="1584579" cy="1953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461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CD5B8-6CBA-43FE-A698-61BD1DC7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39" y="1975278"/>
            <a:ext cx="9431065" cy="3895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Benchmarking – Reporte de Hallazgos</a:t>
            </a:r>
            <a:endParaRPr lang="es-CL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0AFDB6CC-94AA-42AF-8481-DB9B5B9426D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3574923" cy="1057806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>
                <a:solidFill>
                  <a:schemeClr val="bg1"/>
                </a:solidFill>
              </a:rPr>
              <a:t>Agregar a Favoritos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Basta un </a:t>
            </a:r>
            <a:r>
              <a:rPr lang="es-ES" dirty="0" err="1">
                <a:solidFill>
                  <a:schemeClr val="bg1"/>
                </a:solidFill>
              </a:rPr>
              <a:t>click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626850-478A-402D-AF92-284363D54B93}"/>
              </a:ext>
            </a:extLst>
          </p:cNvPr>
          <p:cNvSpPr/>
          <p:nvPr/>
        </p:nvSpPr>
        <p:spPr>
          <a:xfrm>
            <a:off x="9324975" y="3695298"/>
            <a:ext cx="1038226" cy="57190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C2682F-129C-4D8E-B389-0A01C817123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4413123" y="3957903"/>
            <a:ext cx="4911852" cy="233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960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34872-0B9C-47FA-A217-D77EFDDA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49" y="1428749"/>
            <a:ext cx="6246151" cy="4733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Benchmarking – Reporte de Hallazgos</a:t>
            </a:r>
            <a:endParaRPr lang="es-CL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0AFDB6CC-94AA-42AF-8481-DB9B5B9426D2}"/>
              </a:ext>
            </a:extLst>
          </p:cNvPr>
          <p:cNvSpPr txBox="1">
            <a:spLocks/>
          </p:cNvSpPr>
          <p:nvPr/>
        </p:nvSpPr>
        <p:spPr>
          <a:xfrm>
            <a:off x="1285874" y="3171152"/>
            <a:ext cx="3574923" cy="1057806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Previsualización de contenido permite agregar a favorito sin tener que entrar en detalle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626850-478A-402D-AF92-284363D54B93}"/>
              </a:ext>
            </a:extLst>
          </p:cNvPr>
          <p:cNvSpPr/>
          <p:nvPr/>
        </p:nvSpPr>
        <p:spPr>
          <a:xfrm>
            <a:off x="6248400" y="4181073"/>
            <a:ext cx="3562350" cy="110530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C2682F-129C-4D8E-B389-0A01C817123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4860797" y="3700055"/>
            <a:ext cx="1387603" cy="10336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68753EA-6127-4044-A505-DB96D48969CA}"/>
              </a:ext>
            </a:extLst>
          </p:cNvPr>
          <p:cNvSpPr txBox="1">
            <a:spLocks/>
          </p:cNvSpPr>
          <p:nvPr/>
        </p:nvSpPr>
        <p:spPr>
          <a:xfrm>
            <a:off x="1285874" y="1611951"/>
            <a:ext cx="3574923" cy="1057806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Sitio especial para recomendaciones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07C784-9A0A-4677-8D77-F81AC87868D5}"/>
              </a:ext>
            </a:extLst>
          </p:cNvPr>
          <p:cNvSpPr/>
          <p:nvPr/>
        </p:nvSpPr>
        <p:spPr>
          <a:xfrm>
            <a:off x="6353175" y="4276725"/>
            <a:ext cx="1314450" cy="200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4A6BB9-4281-4EC4-B402-3AE765BD8FB0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4860797" y="2140854"/>
            <a:ext cx="1492378" cy="223588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286380FE-88AD-4C35-ACED-54055CDA34B8}"/>
              </a:ext>
            </a:extLst>
          </p:cNvPr>
          <p:cNvSpPr txBox="1">
            <a:spLocks/>
          </p:cNvSpPr>
          <p:nvPr/>
        </p:nvSpPr>
        <p:spPr>
          <a:xfrm>
            <a:off x="1438274" y="4993325"/>
            <a:ext cx="3574923" cy="1057806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Indicar tiempo de lectura reduce ansiedad del usuario</a:t>
            </a:r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20ADFB-D833-4EBB-9CB1-A5E8B2DA2856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flipH="1">
            <a:off x="5013197" y="5134586"/>
            <a:ext cx="1693977" cy="38764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AEE57C-D600-4C38-9481-E19B555FFC1C}"/>
              </a:ext>
            </a:extLst>
          </p:cNvPr>
          <p:cNvSpPr/>
          <p:nvPr/>
        </p:nvSpPr>
        <p:spPr>
          <a:xfrm>
            <a:off x="6707174" y="5034573"/>
            <a:ext cx="504659" cy="200026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454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C9329-80BE-4092-B3E9-A12DEBEA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473554"/>
            <a:ext cx="4953000" cy="53844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Benchmarking – Reporte de Hallazgos</a:t>
            </a:r>
            <a:endParaRPr lang="es-CL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0AFDB6CC-94AA-42AF-8481-DB9B5B9426D2}"/>
              </a:ext>
            </a:extLst>
          </p:cNvPr>
          <p:cNvSpPr txBox="1">
            <a:spLocks/>
          </p:cNvSpPr>
          <p:nvPr/>
        </p:nvSpPr>
        <p:spPr>
          <a:xfrm>
            <a:off x="1545202" y="2551862"/>
            <a:ext cx="3574923" cy="1057806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bg1"/>
                </a:solidFill>
              </a:rPr>
              <a:t>Previsualización de contenido (texto y fotografías) permite agregar a favorito sin tener que entrar en detalle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626850-478A-402D-AF92-284363D54B93}"/>
              </a:ext>
            </a:extLst>
          </p:cNvPr>
          <p:cNvSpPr/>
          <p:nvPr/>
        </p:nvSpPr>
        <p:spPr>
          <a:xfrm>
            <a:off x="7239000" y="6214797"/>
            <a:ext cx="4953000" cy="38602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C2682F-129C-4D8E-B389-0A01C817123C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flipH="1" flipV="1">
            <a:off x="3332664" y="3609668"/>
            <a:ext cx="3906336" cy="279814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A055BA-2E8D-4ECC-BE3D-1DE77BEF48DE}"/>
              </a:ext>
            </a:extLst>
          </p:cNvPr>
          <p:cNvSpPr/>
          <p:nvPr/>
        </p:nvSpPr>
        <p:spPr>
          <a:xfrm>
            <a:off x="7239000" y="5528649"/>
            <a:ext cx="4953000" cy="65702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E71DF-3A49-4261-B929-126E98F68C2D}"/>
              </a:ext>
            </a:extLst>
          </p:cNvPr>
          <p:cNvCxnSpPr>
            <a:cxnSpLocks/>
            <a:stCxn id="15" idx="1"/>
            <a:endCxn id="5" idx="2"/>
          </p:cNvCxnSpPr>
          <p:nvPr/>
        </p:nvCxnSpPr>
        <p:spPr>
          <a:xfrm flipH="1" flipV="1">
            <a:off x="3332664" y="3609668"/>
            <a:ext cx="3906336" cy="22474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432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Benchmarking – Conclusiones</a:t>
            </a:r>
            <a:endParaRPr lang="es-C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E8BCE8-C933-4A69-957E-050F9748F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Sitios analizados, que son similares en cuanto a la cantidad de información visual, muestran utilidad de </a:t>
            </a:r>
            <a:r>
              <a:rPr lang="es-ES" b="1" dirty="0"/>
              <a:t>filtrar artículos por tipo de usuario</a:t>
            </a:r>
          </a:p>
          <a:p>
            <a:r>
              <a:rPr lang="es-ES" dirty="0"/>
              <a:t>Existen maneras de agregar a favoritos </a:t>
            </a:r>
            <a:r>
              <a:rPr lang="es-ES" b="1" dirty="0"/>
              <a:t>con un solo </a:t>
            </a:r>
            <a:r>
              <a:rPr lang="es-ES" b="1" dirty="0" err="1"/>
              <a:t>click</a:t>
            </a:r>
            <a:endParaRPr lang="es-ES" b="1" dirty="0"/>
          </a:p>
          <a:p>
            <a:r>
              <a:rPr lang="es-ES" dirty="0"/>
              <a:t>Se puede reducir ansiedad del usuario por la cantidad de contenido incluyendo el </a:t>
            </a:r>
            <a:r>
              <a:rPr lang="es-ES" b="1" dirty="0"/>
              <a:t>tiempo de lectura promedio</a:t>
            </a:r>
          </a:p>
          <a:p>
            <a:r>
              <a:rPr lang="es-ES" b="1" dirty="0"/>
              <a:t>Previsualizar</a:t>
            </a:r>
            <a:r>
              <a:rPr lang="es-ES" dirty="0"/>
              <a:t> </a:t>
            </a:r>
            <a:r>
              <a:rPr lang="es-ES" b="1" dirty="0"/>
              <a:t>contenido</a:t>
            </a:r>
            <a:r>
              <a:rPr lang="es-ES" dirty="0"/>
              <a:t> de un proyecto (texto e imágenes) permite agregar a favoritos sin tener que ir al proyecto</a:t>
            </a:r>
          </a:p>
          <a:p>
            <a:r>
              <a:rPr lang="es-ES" dirty="0"/>
              <a:t>Un sitio especial para </a:t>
            </a:r>
            <a:r>
              <a:rPr lang="es-ES" b="1" dirty="0"/>
              <a:t>recomendaciones</a:t>
            </a:r>
            <a:r>
              <a:rPr lang="es-ES" dirty="0"/>
              <a:t> de acuerdo a historial ayuda al usuario a navegar</a:t>
            </a:r>
          </a:p>
          <a:p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381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hallazgos actividad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80F3E-8F11-4ED4-BA90-AFCC9BDC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Actividad 2: Segunda Parte</a:t>
            </a:r>
          </a:p>
        </p:txBody>
      </p:sp>
    </p:spTree>
    <p:extLst>
      <p:ext uri="{BB962C8B-B14F-4D97-AF65-F5344CB8AC3E}">
        <p14:creationId xmlns:p14="http://schemas.microsoft.com/office/powerpoint/2010/main" val="926026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hallazgos Actividad 1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4125" cy="4351338"/>
          </a:xfrm>
        </p:spPr>
        <p:txBody>
          <a:bodyPr>
            <a:normAutofit/>
          </a:bodyPr>
          <a:lstStyle/>
          <a:p>
            <a:r>
              <a:rPr lang="es-ES" dirty="0"/>
              <a:t>Del Análisis Heurístico Cuantitativo</a:t>
            </a:r>
          </a:p>
          <a:p>
            <a:pPr lvl="1"/>
            <a:r>
              <a:rPr lang="es-ES" dirty="0"/>
              <a:t>Se debe atacar el </a:t>
            </a:r>
            <a:r>
              <a:rPr lang="es-ES" b="1" dirty="0"/>
              <a:t>Home</a:t>
            </a:r>
            <a:r>
              <a:rPr lang="es-ES" dirty="0"/>
              <a:t> y el </a:t>
            </a:r>
            <a:r>
              <a:rPr lang="es-ES" b="1" dirty="0"/>
              <a:t>detalle de productos, proyectos y artículos</a:t>
            </a:r>
          </a:p>
          <a:p>
            <a:pPr lvl="1"/>
            <a:r>
              <a:rPr lang="es-ES" dirty="0"/>
              <a:t>Se debe mantener el Lenguaje y Redacción, Rotulado y Filtro de Búsqueda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291AC91-3787-4707-90FF-F17FEBC76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670536"/>
              </p:ext>
            </p:extLst>
          </p:nvPr>
        </p:nvGraphicFramePr>
        <p:xfrm>
          <a:off x="6562725" y="1825625"/>
          <a:ext cx="5532166" cy="2910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0810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hallazgos Actividad 1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Del Análisis Heurístico Cualitativo</a:t>
            </a:r>
          </a:p>
          <a:p>
            <a:pPr lvl="1"/>
            <a:r>
              <a:rPr lang="es-ES" dirty="0">
                <a:solidFill>
                  <a:srgbClr val="FF0000"/>
                </a:solidFill>
              </a:rPr>
              <a:t>Problemas críticos del HOME</a:t>
            </a:r>
          </a:p>
          <a:p>
            <a:pPr lvl="2"/>
            <a:r>
              <a:rPr lang="es-CL" dirty="0"/>
              <a:t>Proyectos destacados, criterio no es claro</a:t>
            </a:r>
          </a:p>
          <a:p>
            <a:pPr lvl="2"/>
            <a:r>
              <a:rPr lang="es-CL" dirty="0"/>
              <a:t>Demasiados elementos</a:t>
            </a:r>
          </a:p>
          <a:p>
            <a:pPr lvl="2"/>
            <a:r>
              <a:rPr lang="es-CL" dirty="0"/>
              <a:t>Todos los tipos de elementos en el home (proyectos, artículos…) sin distinciones</a:t>
            </a:r>
          </a:p>
          <a:p>
            <a:pPr lvl="1"/>
            <a:r>
              <a:rPr lang="es-CL" dirty="0">
                <a:solidFill>
                  <a:srgbClr val="FF0000"/>
                </a:solidFill>
              </a:rPr>
              <a:t>Problemas de Guardar Favoritos</a:t>
            </a:r>
          </a:p>
          <a:p>
            <a:pPr lvl="2"/>
            <a:r>
              <a:rPr lang="es-CL" dirty="0"/>
              <a:t>Si se añade un comentario, se permite guardar sin escoger carpeta</a:t>
            </a:r>
          </a:p>
        </p:txBody>
      </p:sp>
    </p:spTree>
    <p:extLst>
      <p:ext uri="{BB962C8B-B14F-4D97-AF65-F5344CB8AC3E}">
        <p14:creationId xmlns:p14="http://schemas.microsoft.com/office/powerpoint/2010/main" val="98206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la Experiencia de Usuario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Para esto, se propone realizar una </a:t>
            </a:r>
            <a:r>
              <a:rPr lang="es-ES" b="1" dirty="0"/>
              <a:t>Evaluación Heurística Híbrida </a:t>
            </a:r>
            <a:r>
              <a:rPr lang="es-ES" dirty="0"/>
              <a:t>(Nielsen)</a:t>
            </a:r>
          </a:p>
          <a:p>
            <a:r>
              <a:rPr lang="es-ES" dirty="0"/>
              <a:t>Método mediante el cual se busca estudiar la </a:t>
            </a:r>
            <a:r>
              <a:rPr lang="es-ES" b="1" dirty="0"/>
              <a:t>usabilidad</a:t>
            </a:r>
            <a:r>
              <a:rPr lang="es-ES" dirty="0"/>
              <a:t> de un producto desde 10 pilares: </a:t>
            </a:r>
          </a:p>
          <a:p>
            <a:pPr lvl="1"/>
            <a:r>
              <a:rPr lang="es-ES" dirty="0"/>
              <a:t>Visibilidad y estado del sistema; </a:t>
            </a:r>
          </a:p>
          <a:p>
            <a:pPr lvl="1"/>
            <a:r>
              <a:rPr lang="es-ES" dirty="0"/>
              <a:t>Relación entre el mundo real y el sistema; </a:t>
            </a:r>
          </a:p>
          <a:p>
            <a:pPr lvl="1"/>
            <a:r>
              <a:rPr lang="es-ES" dirty="0"/>
              <a:t>Control y libertad del usuario; </a:t>
            </a:r>
          </a:p>
          <a:p>
            <a:pPr lvl="1"/>
            <a:r>
              <a:rPr lang="es-ES" dirty="0"/>
              <a:t>Consistencia y estándares; </a:t>
            </a:r>
          </a:p>
          <a:p>
            <a:pPr lvl="1"/>
            <a:r>
              <a:rPr lang="es-ES" dirty="0"/>
              <a:t>Prevención de errores; </a:t>
            </a:r>
          </a:p>
          <a:p>
            <a:pPr lvl="1"/>
            <a:r>
              <a:rPr lang="es-ES" dirty="0"/>
              <a:t>Reconocimiento antes que memoria; </a:t>
            </a:r>
          </a:p>
          <a:p>
            <a:pPr lvl="1"/>
            <a:r>
              <a:rPr lang="es-ES" dirty="0"/>
              <a:t>Flexibilidad y eficiencia de uso; </a:t>
            </a:r>
          </a:p>
          <a:p>
            <a:pPr lvl="1"/>
            <a:r>
              <a:rPr lang="es-ES" dirty="0"/>
              <a:t>Estética y diseño minimalista; </a:t>
            </a:r>
          </a:p>
          <a:p>
            <a:pPr lvl="1"/>
            <a:r>
              <a:rPr lang="es-ES" dirty="0"/>
              <a:t>Reconocimiento y recuperación de errores</a:t>
            </a:r>
          </a:p>
          <a:p>
            <a:pPr lvl="1"/>
            <a:r>
              <a:rPr lang="es-ES" dirty="0"/>
              <a:t>Ayuda y documentación</a:t>
            </a:r>
          </a:p>
        </p:txBody>
      </p:sp>
    </p:spTree>
    <p:extLst>
      <p:ext uri="{BB962C8B-B14F-4D97-AF65-F5344CB8AC3E}">
        <p14:creationId xmlns:p14="http://schemas.microsoft.com/office/powerpoint/2010/main" val="2280362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hallazgos Actividad 1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Del Análisis Heurístico Cualitativo</a:t>
            </a:r>
            <a:endParaRPr lang="es-ES" dirty="0">
              <a:solidFill>
                <a:srgbClr val="0070C0"/>
              </a:solidFill>
            </a:endParaRPr>
          </a:p>
          <a:p>
            <a:pPr lvl="1"/>
            <a:r>
              <a:rPr lang="es-ES" dirty="0">
                <a:solidFill>
                  <a:srgbClr val="0070C0"/>
                </a:solidFill>
              </a:rPr>
              <a:t>Oportunidades de Mejoras del HOME</a:t>
            </a:r>
          </a:p>
          <a:p>
            <a:pPr lvl="2"/>
            <a:r>
              <a:rPr lang="es-ES" dirty="0"/>
              <a:t>Interacción con Menú desplegado en el HOME no es claro</a:t>
            </a:r>
            <a:endParaRPr lang="es-CL" dirty="0"/>
          </a:p>
          <a:p>
            <a:pPr lvl="2"/>
            <a:r>
              <a:rPr lang="es-CL" i="1" dirty="0" err="1"/>
              <a:t>Editor’s</a:t>
            </a:r>
            <a:r>
              <a:rPr lang="es-CL" i="1" dirty="0"/>
              <a:t> </a:t>
            </a:r>
            <a:r>
              <a:rPr lang="es-CL" i="1" dirty="0" err="1"/>
              <a:t>choice</a:t>
            </a:r>
            <a:r>
              <a:rPr lang="es-CL" i="1" dirty="0"/>
              <a:t> </a:t>
            </a:r>
            <a:r>
              <a:rPr lang="es-CL" dirty="0"/>
              <a:t>no está bien destacado</a:t>
            </a:r>
          </a:p>
          <a:p>
            <a:pPr lvl="2"/>
            <a:r>
              <a:rPr lang="es-CL" dirty="0"/>
              <a:t>Resultado del filtro: el primer resultado es mas grande. ¿Por qué?</a:t>
            </a:r>
          </a:p>
          <a:p>
            <a:pPr lvl="1"/>
            <a:r>
              <a:rPr lang="es-ES" dirty="0">
                <a:solidFill>
                  <a:srgbClr val="0070C0"/>
                </a:solidFill>
              </a:rPr>
              <a:t>Oportunidades de Guardar Favoritos</a:t>
            </a:r>
          </a:p>
          <a:p>
            <a:pPr lvl="2"/>
            <a:r>
              <a:rPr lang="es-CL" dirty="0"/>
              <a:t>Añadir nota a guardar favorito se pierde en el menú</a:t>
            </a:r>
          </a:p>
          <a:p>
            <a:pPr lvl="2"/>
            <a:r>
              <a:rPr lang="es-ES" dirty="0"/>
              <a:t>Al “guardar” no se da </a:t>
            </a:r>
            <a:r>
              <a:rPr lang="es-ES" dirty="0" err="1"/>
              <a:t>feedback</a:t>
            </a:r>
            <a:r>
              <a:rPr lang="es-ES" dirty="0"/>
              <a:t> en qué carpeta se guardó ni si la nota quedó correctamente escrita</a:t>
            </a:r>
            <a:endParaRPr lang="es-CL" dirty="0"/>
          </a:p>
          <a:p>
            <a:pPr lvl="2"/>
            <a:r>
              <a:rPr lang="es-CL" dirty="0"/>
              <a:t>Para llegar a “mis </a:t>
            </a:r>
            <a:r>
              <a:rPr lang="es-CL" dirty="0" err="1"/>
              <a:t>bookmarks</a:t>
            </a:r>
            <a:r>
              <a:rPr lang="es-CL" dirty="0"/>
              <a:t>” se debe hacer dos </a:t>
            </a:r>
            <a:r>
              <a:rPr lang="es-CL" dirty="0" err="1"/>
              <a:t>clicks</a:t>
            </a:r>
            <a:r>
              <a:rPr lang="es-CL" dirty="0"/>
              <a:t> y carga lento</a:t>
            </a:r>
          </a:p>
          <a:p>
            <a:pPr lvl="1"/>
            <a:endParaRPr lang="es-E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07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hallazgos Actividad 1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Del Flujo</a:t>
            </a:r>
          </a:p>
          <a:p>
            <a:pPr lvl="1"/>
            <a:r>
              <a:rPr lang="es-ES" dirty="0"/>
              <a:t>Los usuarios se quedan navegando en las primeras páginas, se confunden/desmotivan y se van, o se van directo desde el HOME</a:t>
            </a:r>
          </a:p>
          <a:p>
            <a:pPr lvl="1"/>
            <a:r>
              <a:rPr lang="es-ES" b="1" dirty="0"/>
              <a:t>No se observa uso de página de favoritos, o bien se usa poco</a:t>
            </a:r>
          </a:p>
          <a:p>
            <a:pPr lvl="1"/>
            <a:r>
              <a:rPr lang="es-ES" dirty="0"/>
              <a:t>No se potencia el acceso desde RRSS </a:t>
            </a:r>
            <a:endParaRPr lang="es-ES" b="1" dirty="0"/>
          </a:p>
          <a:p>
            <a:pPr lvl="1"/>
            <a:endParaRPr lang="es-E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244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Propuestas de Mejora: </a:t>
            </a:r>
            <a:br>
              <a:rPr lang="es-CL" dirty="0"/>
            </a:br>
            <a:r>
              <a:rPr lang="es-CL" dirty="0"/>
              <a:t>Sketches en papel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80F3E-8F11-4ED4-BA90-AFCC9BDC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Actividad 2: Tercera Parte</a:t>
            </a:r>
          </a:p>
        </p:txBody>
      </p:sp>
    </p:spTree>
    <p:extLst>
      <p:ext uri="{BB962C8B-B14F-4D97-AF65-F5344CB8AC3E}">
        <p14:creationId xmlns:p14="http://schemas.microsoft.com/office/powerpoint/2010/main" val="380120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C50E7-63E3-435B-9785-3FE7B75CA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19136"/>
            <a:ext cx="5257800" cy="539943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/>
              <a:t>HOME</a:t>
            </a:r>
          </a:p>
          <a:p>
            <a:r>
              <a:rPr lang="es-CL" dirty="0"/>
              <a:t>Reorientación del listado de artículos separados por cada tipo (Proyectos, Noticias, Productos, Eventos…)</a:t>
            </a:r>
          </a:p>
          <a:p>
            <a:r>
              <a:rPr lang="es-CL" dirty="0"/>
              <a:t>Mostrar los 5 más recientes en cada sección hacia abajo con una opción para “Ver más”</a:t>
            </a:r>
          </a:p>
          <a:p>
            <a:r>
              <a:rPr lang="es-CL" dirty="0"/>
              <a:t>Agregar una sección que muestre los últimos proyectos visitados</a:t>
            </a:r>
          </a:p>
          <a:p>
            <a:r>
              <a:rPr lang="es-CL" dirty="0"/>
              <a:t>Añadir un “pequeño resumen” (</a:t>
            </a:r>
            <a:r>
              <a:rPr lang="es-CL" i="1" dirty="0" err="1"/>
              <a:t>abstract</a:t>
            </a:r>
            <a:r>
              <a:rPr lang="es-CL" dirty="0"/>
              <a:t>) por cada elemento. Idealmente incluir tiempo de lectura</a:t>
            </a:r>
          </a:p>
          <a:p>
            <a:r>
              <a:rPr lang="es-CL" dirty="0"/>
              <a:t>Añadir opción para “guardar favorito” (</a:t>
            </a:r>
            <a:r>
              <a:rPr lang="es-CL" i="1" dirty="0" err="1"/>
              <a:t>bookmark</a:t>
            </a:r>
            <a:r>
              <a:rPr lang="es-CL" dirty="0"/>
              <a:t>) desde el HOME sin necesidad de especificar carpeta</a:t>
            </a:r>
          </a:p>
          <a:p>
            <a:r>
              <a:rPr lang="es-CL" dirty="0"/>
              <a:t>Tener una sección siempre a la vista con “Recomendaciones” de artículos en base al historial</a:t>
            </a:r>
          </a:p>
          <a:p>
            <a:r>
              <a:rPr lang="es-CL" dirty="0"/>
              <a:t>Sección desplegable “</a:t>
            </a:r>
            <a:r>
              <a:rPr lang="es-CL" dirty="0" err="1"/>
              <a:t>Bookmarks</a:t>
            </a:r>
            <a:r>
              <a:rPr lang="es-CL" dirty="0"/>
              <a:t> and Folders” para administrar favoritos y carpetas. Cuando se añada un nuevo </a:t>
            </a:r>
            <a:r>
              <a:rPr lang="es-CL" dirty="0" err="1"/>
              <a:t>bookmark</a:t>
            </a:r>
            <a:r>
              <a:rPr lang="es-CL" dirty="0"/>
              <a:t>, mostrar sección.</a:t>
            </a:r>
          </a:p>
          <a:p>
            <a:r>
              <a:rPr lang="es-CL" dirty="0"/>
              <a:t>Mostrar siempre una sección, en la parte inferior, con las “Recomendaciones” a partir del historial del usuario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D3012-4737-401F-8BF6-8F4D675D5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719136"/>
            <a:ext cx="5505449" cy="5399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736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AD50F-B85B-4F43-9157-A22BF06F7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32348" y="719137"/>
            <a:ext cx="7226301" cy="5419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D545F61-8CDC-46DB-B30F-9DE4D86A9144}"/>
              </a:ext>
            </a:extLst>
          </p:cNvPr>
          <p:cNvSpPr txBox="1">
            <a:spLocks/>
          </p:cNvSpPr>
          <p:nvPr/>
        </p:nvSpPr>
        <p:spPr>
          <a:xfrm>
            <a:off x="762000" y="719136"/>
            <a:ext cx="4070348" cy="539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HOME – Primer uso</a:t>
            </a:r>
          </a:p>
          <a:p>
            <a:r>
              <a:rPr lang="es-CL" dirty="0"/>
              <a:t>Bloquear la navegación y solicitar al usuario indicar su tipo de usuario (puede tener más de uno) y lo está buscando</a:t>
            </a:r>
          </a:p>
          <a:p>
            <a:r>
              <a:rPr lang="es-CL" dirty="0"/>
              <a:t>Información sirve como filtro para armar el HOME personalizado</a:t>
            </a:r>
          </a:p>
        </p:txBody>
      </p:sp>
    </p:spTree>
    <p:extLst>
      <p:ext uri="{BB962C8B-B14F-4D97-AF65-F5344CB8AC3E}">
        <p14:creationId xmlns:p14="http://schemas.microsoft.com/office/powerpoint/2010/main" val="4031717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4A676-0D2F-4FC9-BF25-2D9055D1C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32350" y="719137"/>
            <a:ext cx="7226300" cy="541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28D1FF1-5FA0-49BF-A422-12CC8B30F7B1}"/>
              </a:ext>
            </a:extLst>
          </p:cNvPr>
          <p:cNvSpPr txBox="1">
            <a:spLocks/>
          </p:cNvSpPr>
          <p:nvPr/>
        </p:nvSpPr>
        <p:spPr>
          <a:xfrm>
            <a:off x="762000" y="719136"/>
            <a:ext cx="4070348" cy="5399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HOME Personalizado</a:t>
            </a:r>
          </a:p>
          <a:p>
            <a:r>
              <a:rPr lang="es-CL" dirty="0"/>
              <a:t>A mano izquierda, se despliega un menú con los filtros indicados en el paso anterior, y con otras opciones en “More </a:t>
            </a:r>
            <a:r>
              <a:rPr lang="es-CL" dirty="0" err="1"/>
              <a:t>Filters</a:t>
            </a:r>
            <a:r>
              <a:rPr lang="es-CL" dirty="0"/>
              <a:t>” similar al funcionamiento actual</a:t>
            </a:r>
          </a:p>
          <a:p>
            <a:r>
              <a:rPr lang="es-CL" dirty="0"/>
              <a:t>Se añade una opción para “guardar configuración de filtros” para futuras búsquedas similares</a:t>
            </a:r>
          </a:p>
          <a:p>
            <a:r>
              <a:rPr lang="es-CL" dirty="0"/>
              <a:t>El HOME se adapta de acuerdo a los filtros mostrando últimos proyectos “culturales” o de “salud”, siempre mostrando los últimos 5 con la opción de “Ver más”</a:t>
            </a:r>
          </a:p>
          <a:p>
            <a:r>
              <a:rPr lang="es-CL" dirty="0"/>
              <a:t>Cuando se agrega algún proyecto a favoritos, se despliega el menú de “</a:t>
            </a:r>
            <a:r>
              <a:rPr lang="es-CL" dirty="0" err="1"/>
              <a:t>Bookmarks</a:t>
            </a:r>
            <a:r>
              <a:rPr lang="es-CL" dirty="0"/>
              <a:t> and Folders” </a:t>
            </a:r>
          </a:p>
          <a:p>
            <a:r>
              <a:rPr lang="es-CL" dirty="0"/>
              <a:t>El contenido del HOME se </a:t>
            </a:r>
            <a:r>
              <a:rPr lang="es-CL" dirty="0" err="1"/>
              <a:t>re-ordena</a:t>
            </a:r>
            <a:r>
              <a:rPr lang="es-CL" dirty="0"/>
              <a:t> de acuerdo si está desplegado el menú de filtros o de favoritos</a:t>
            </a:r>
          </a:p>
          <a:p>
            <a:r>
              <a:rPr lang="es-CL" dirty="0"/>
              <a:t>Cada artículo muestra la opción para compartir en RRSS bajo la sección de “</a:t>
            </a:r>
            <a:r>
              <a:rPr lang="es-CL" dirty="0" err="1"/>
              <a:t>Abstract</a:t>
            </a:r>
            <a:r>
              <a:rPr lang="es-CL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1733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42581D-67B3-4DD9-9EAD-D5169D810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32350" y="719136"/>
            <a:ext cx="7226300" cy="541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1925BA-A893-4915-B926-9B1A202EC8C3}"/>
              </a:ext>
            </a:extLst>
          </p:cNvPr>
          <p:cNvSpPr txBox="1">
            <a:spLocks/>
          </p:cNvSpPr>
          <p:nvPr/>
        </p:nvSpPr>
        <p:spPr>
          <a:xfrm>
            <a:off x="762000" y="719136"/>
            <a:ext cx="4070348" cy="53994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Favoritos y Carpetas</a:t>
            </a:r>
          </a:p>
          <a:p>
            <a:r>
              <a:rPr lang="es-CL" dirty="0"/>
              <a:t>Sección superior mostrará los últimos artículos agregados a </a:t>
            </a:r>
            <a:r>
              <a:rPr lang="es-CL" dirty="0" err="1"/>
              <a:t>Bookmarks</a:t>
            </a:r>
            <a:endParaRPr lang="es-CL" dirty="0"/>
          </a:p>
          <a:p>
            <a:r>
              <a:rPr lang="es-CL" dirty="0"/>
              <a:t>Por cada artículo se podrá administrar las carpetas en las que está guardado</a:t>
            </a:r>
          </a:p>
          <a:p>
            <a:r>
              <a:rPr lang="es-CL" dirty="0"/>
              <a:t>En la sección inferior se mostrará las carpetas actuales y la posibilidad de guardar nuevas carpetas</a:t>
            </a:r>
          </a:p>
        </p:txBody>
      </p:sp>
    </p:spTree>
    <p:extLst>
      <p:ext uri="{BB962C8B-B14F-4D97-AF65-F5344CB8AC3E}">
        <p14:creationId xmlns:p14="http://schemas.microsoft.com/office/powerpoint/2010/main" val="3639123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dirty="0"/>
              <a:t>Actividad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FB79-5C94-46CA-A272-A3900E27C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pPr algn="l"/>
            <a:r>
              <a:rPr lang="es-ES_tradnl" b="1" dirty="0"/>
              <a:t>Contexto:</a:t>
            </a:r>
            <a:r>
              <a:rPr lang="es-ES_tradnl" dirty="0"/>
              <a:t> Nuestro foco actual es crecer en</a:t>
            </a:r>
          </a:p>
          <a:p>
            <a:pPr marL="342900" indent="-342900" algn="l">
              <a:buFontTx/>
              <a:buChar char="-"/>
            </a:pPr>
            <a:r>
              <a:rPr lang="es-ES_tradnl" dirty="0"/>
              <a:t>Captación de nuevos usuarios</a:t>
            </a:r>
          </a:p>
          <a:p>
            <a:pPr marL="342900" indent="-342900" algn="l">
              <a:buFontTx/>
              <a:buChar char="-"/>
            </a:pPr>
            <a:r>
              <a:rPr lang="es-ES_tradnl" dirty="0"/>
              <a:t>Sesiones mensuales por usuario</a:t>
            </a:r>
          </a:p>
          <a:p>
            <a:pPr marL="342900" indent="-342900" algn="l">
              <a:buFontTx/>
              <a:buChar char="-"/>
            </a:pPr>
            <a:r>
              <a:rPr lang="es-ES_tradnl" dirty="0"/>
              <a:t>Usuarios registrados</a:t>
            </a:r>
          </a:p>
          <a:p>
            <a:pPr marL="342900" indent="-342900" algn="l">
              <a:buFontTx/>
              <a:buChar char="-"/>
            </a:pPr>
            <a:r>
              <a:rPr lang="es-ES_tradnl" dirty="0"/>
              <a:t>Creación de carpetas de favoritos </a:t>
            </a:r>
            <a:endParaRPr lang="es-CL" dirty="0"/>
          </a:p>
          <a:p>
            <a:pPr algn="l"/>
            <a:r>
              <a:rPr lang="es-ES_tradnl" b="1" dirty="0"/>
              <a:t>Primera Parte:</a:t>
            </a:r>
            <a:r>
              <a:rPr lang="es-ES_tradnl" dirty="0"/>
              <a:t> ¿Qué acciones o mejoras se te ocurren para impactar estas métricas? </a:t>
            </a:r>
          </a:p>
          <a:p>
            <a:pPr algn="l"/>
            <a:r>
              <a:rPr lang="es-ES_tradnl" b="1" dirty="0"/>
              <a:t>Segunda Parte:</a:t>
            </a:r>
            <a:r>
              <a:rPr lang="es-ES_tradnl" dirty="0"/>
              <a:t> ¿Cómo priorizarías estas acciones?</a:t>
            </a:r>
          </a:p>
        </p:txBody>
      </p:sp>
    </p:spTree>
    <p:extLst>
      <p:ext uri="{BB962C8B-B14F-4D97-AF65-F5344CB8AC3E}">
        <p14:creationId xmlns:p14="http://schemas.microsoft.com/office/powerpoint/2010/main" val="4239281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Resolución de la actividad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_tradnl" dirty="0"/>
              <a:t>¿Por qué?</a:t>
            </a:r>
          </a:p>
          <a:p>
            <a:pPr lvl="1"/>
            <a:r>
              <a:rPr lang="es-ES_tradnl" dirty="0"/>
              <a:t>Sugiero partir con una entrevista a los </a:t>
            </a:r>
            <a:r>
              <a:rPr lang="es-ES_tradnl" b="1" dirty="0" err="1"/>
              <a:t>stakeholders</a:t>
            </a:r>
            <a:r>
              <a:rPr lang="es-ES_tradnl" dirty="0"/>
              <a:t> que propusieron este foco/objetivo para entender la razón de fondo y a </a:t>
            </a:r>
            <a:r>
              <a:rPr lang="es-ES_tradnl" b="1" dirty="0"/>
              <a:t>usuarios reales</a:t>
            </a:r>
            <a:r>
              <a:rPr lang="es-ES_tradnl" dirty="0"/>
              <a:t> para conocer el por que ingresan/no ingresan a la página, por qué no lo hacen tan seguido, y por qué usan/no usan los favoritos</a:t>
            </a:r>
          </a:p>
          <a:p>
            <a:pPr lvl="1"/>
            <a:r>
              <a:rPr lang="es-ES_tradnl" dirty="0"/>
              <a:t>Entender también como gana dinero hoy </a:t>
            </a:r>
            <a:r>
              <a:rPr lang="es-ES_tradnl" dirty="0" err="1"/>
              <a:t>Archdaily</a:t>
            </a:r>
            <a:r>
              <a:rPr lang="es-ES_tradnl" dirty="0"/>
              <a:t> y como influyen los </a:t>
            </a:r>
            <a:r>
              <a:rPr lang="es-ES_tradnl" dirty="0" err="1"/>
              <a:t>KPIs</a:t>
            </a:r>
            <a:r>
              <a:rPr lang="es-ES_tradnl" dirty="0"/>
              <a:t> de interés en el negocio</a:t>
            </a:r>
          </a:p>
          <a:p>
            <a:pPr lvl="1"/>
            <a:r>
              <a:rPr lang="es-ES_tradnl" dirty="0"/>
              <a:t>Sin saber el “por qué”, podríamos lograr aumentar estos </a:t>
            </a:r>
            <a:r>
              <a:rPr lang="es-ES_tradnl" dirty="0" err="1"/>
              <a:t>KPIs</a:t>
            </a:r>
            <a:r>
              <a:rPr lang="es-ES_tradnl" dirty="0"/>
              <a:t> con ciertas acciones pero podríamos matar nuestros diferenciadores, o las razones por las cuales nuestros usuarios nos prefieren</a:t>
            </a:r>
          </a:p>
          <a:p>
            <a:pPr lvl="1"/>
            <a:r>
              <a:rPr lang="es-ES_tradnl" dirty="0"/>
              <a:t>Para el desarrollo de esta actividad se asume que esto ya se hizo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492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Resolución de la actividad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Números diarios actuales</a:t>
            </a:r>
          </a:p>
          <a:p>
            <a:pPr lvl="1"/>
            <a:r>
              <a:rPr lang="es-ES_tradnl" dirty="0"/>
              <a:t>Cantidad de usuarios: 3.623.764</a:t>
            </a:r>
          </a:p>
          <a:p>
            <a:pPr lvl="1"/>
            <a:r>
              <a:rPr lang="es-ES_tradnl" dirty="0"/>
              <a:t>Cantidad de Páginas visitadas por sesión: </a:t>
            </a:r>
            <a:r>
              <a:rPr lang="es-ES_tradnl" b="1" dirty="0">
                <a:solidFill>
                  <a:schemeClr val="accent1"/>
                </a:solidFill>
              </a:rPr>
              <a:t>17,39</a:t>
            </a:r>
            <a:r>
              <a:rPr lang="es-ES_tradnl" dirty="0"/>
              <a:t> </a:t>
            </a:r>
          </a:p>
          <a:p>
            <a:pPr lvl="1"/>
            <a:r>
              <a:rPr lang="es-ES_tradnl" dirty="0"/>
              <a:t>Cantidad de nuevos usuarios: </a:t>
            </a:r>
            <a:r>
              <a:rPr lang="es-ES_tradnl" b="1" dirty="0">
                <a:solidFill>
                  <a:srgbClr val="FF0000"/>
                </a:solidFill>
              </a:rPr>
              <a:t>2.799.737</a:t>
            </a:r>
          </a:p>
          <a:p>
            <a:pPr lvl="1"/>
            <a:r>
              <a:rPr lang="es-ES_tradnl" dirty="0"/>
              <a:t>Tiempo promedio de duración de las sesiones: </a:t>
            </a:r>
            <a:r>
              <a:rPr lang="es-ES_tradnl" b="1" dirty="0">
                <a:solidFill>
                  <a:schemeClr val="accent1"/>
                </a:solidFill>
              </a:rPr>
              <a:t>5:09 minutos</a:t>
            </a:r>
          </a:p>
          <a:p>
            <a:pPr lvl="1"/>
            <a:r>
              <a:rPr lang="es-ES_tradnl" dirty="0"/>
              <a:t>Tasa de rebote: </a:t>
            </a:r>
            <a:r>
              <a:rPr lang="es-ES_tradnl" b="1" dirty="0">
                <a:solidFill>
                  <a:srgbClr val="FF0000"/>
                </a:solidFill>
              </a:rPr>
              <a:t>45,3%</a:t>
            </a:r>
          </a:p>
          <a:p>
            <a:pPr lvl="1"/>
            <a:r>
              <a:rPr lang="es-ES_tradnl" dirty="0"/>
              <a:t>Cantidad de sesiones: 8.998.558</a:t>
            </a:r>
          </a:p>
          <a:p>
            <a:pPr lvl="1"/>
            <a:r>
              <a:rPr lang="es-ES_tradnl" dirty="0"/>
              <a:t>Número de sesiones por usuario: </a:t>
            </a:r>
            <a:r>
              <a:rPr lang="es-ES_tradnl" b="1" dirty="0">
                <a:solidFill>
                  <a:schemeClr val="accent1"/>
                </a:solidFill>
              </a:rPr>
              <a:t>2,48</a:t>
            </a:r>
          </a:p>
          <a:p>
            <a:pPr lvl="1"/>
            <a:r>
              <a:rPr lang="es-ES_tradnl" dirty="0"/>
              <a:t>Páginas visitadas: 156.453.735</a:t>
            </a:r>
          </a:p>
          <a:p>
            <a:pPr lvl="1"/>
            <a:r>
              <a:rPr lang="es-ES_tradnl" dirty="0"/>
              <a:t>Tendencia </a:t>
            </a:r>
          </a:p>
          <a:p>
            <a:pPr lvl="2"/>
            <a:r>
              <a:rPr lang="es-ES_tradnl" dirty="0"/>
              <a:t>Los fines de semana bajan las visitas, los </a:t>
            </a:r>
            <a:r>
              <a:rPr lang="es-ES_tradnl" b="1" dirty="0"/>
              <a:t>sábados</a:t>
            </a:r>
            <a:r>
              <a:rPr lang="es-ES_tradnl" dirty="0"/>
              <a:t> son los días con menos usuarios y el </a:t>
            </a:r>
            <a:r>
              <a:rPr lang="es-ES_tradnl" dirty="0" err="1"/>
              <a:t>peak</a:t>
            </a:r>
            <a:r>
              <a:rPr lang="es-ES_tradnl" dirty="0"/>
              <a:t> semanal se da los </a:t>
            </a:r>
            <a:r>
              <a:rPr lang="es-ES_tradnl" b="1" dirty="0"/>
              <a:t>lunes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1DE6A-BDD3-46AD-8F54-C9D83889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772" y="246129"/>
            <a:ext cx="4482760" cy="25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0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la Experiencia de Usuario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Es una evaluación híbrida porque se divide en: </a:t>
            </a:r>
            <a:r>
              <a:rPr lang="es-ES" b="1" dirty="0"/>
              <a:t>Cuantitativa</a:t>
            </a:r>
            <a:r>
              <a:rPr lang="es-ES" dirty="0"/>
              <a:t> y </a:t>
            </a:r>
            <a:r>
              <a:rPr lang="es-ES" b="1" dirty="0"/>
              <a:t>Cualitativa</a:t>
            </a:r>
          </a:p>
          <a:p>
            <a:pPr lvl="1"/>
            <a:r>
              <a:rPr lang="es-ES" b="1" dirty="0"/>
              <a:t>Cuantitativa</a:t>
            </a:r>
            <a:r>
              <a:rPr lang="es-ES" dirty="0"/>
              <a:t> </a:t>
            </a:r>
          </a:p>
          <a:p>
            <a:pPr lvl="2"/>
            <a:r>
              <a:rPr lang="es-ES" dirty="0"/>
              <a:t>Se evalúa mediante una </a:t>
            </a:r>
            <a:r>
              <a:rPr lang="es-ES" b="1" dirty="0"/>
              <a:t>escala numérica</a:t>
            </a:r>
            <a:r>
              <a:rPr lang="es-ES" dirty="0"/>
              <a:t> ciertos puntos de interés y se obtiene una comparación respecto del ideal</a:t>
            </a:r>
          </a:p>
          <a:p>
            <a:pPr lvl="1"/>
            <a:r>
              <a:rPr lang="es-ES" b="1" dirty="0"/>
              <a:t>Cualitativa</a:t>
            </a:r>
            <a:endParaRPr lang="es-ES" dirty="0"/>
          </a:p>
          <a:p>
            <a:pPr lvl="2"/>
            <a:r>
              <a:rPr lang="es-ES" dirty="0"/>
              <a:t>Se capturan </a:t>
            </a:r>
            <a:r>
              <a:rPr lang="es-ES" b="1" i="1" dirty="0" err="1"/>
              <a:t>screenshots</a:t>
            </a:r>
            <a:r>
              <a:rPr lang="es-ES" dirty="0"/>
              <a:t> y la heurística que se viola indicando por qué es un problema de usabilidad y la severidad del problema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8473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Acciones/mejoras propuestas </a:t>
            </a:r>
            <a:br>
              <a:rPr lang="es-CL" dirty="0"/>
            </a:br>
            <a:endParaRPr lang="es-C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80F3E-8F11-4ED4-BA90-AFCC9BDC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Actividad 3: Primera Parte</a:t>
            </a:r>
          </a:p>
        </p:txBody>
      </p:sp>
    </p:spTree>
    <p:extLst>
      <p:ext uri="{BB962C8B-B14F-4D97-AF65-F5344CB8AC3E}">
        <p14:creationId xmlns:p14="http://schemas.microsoft.com/office/powerpoint/2010/main" val="3056591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Acciones/mejoras propuestas (1)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dirty="0"/>
              <a:t>El rediseño propuesto en la actividad 2 puede ayudar a aumentar las métricas ya que resuelve varios problemas levantados desde el punto de vista de los </a:t>
            </a:r>
            <a:r>
              <a:rPr lang="es-ES_tradnl" b="1" dirty="0"/>
              <a:t>usuarios</a:t>
            </a:r>
            <a:r>
              <a:rPr lang="es-ES_tradnl" dirty="0"/>
              <a:t>, permitiéndoles: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Crear y administrar favoritos más rápidamente, 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buscar contenido de interés de una manera más directa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sz="3400" dirty="0"/>
              <a:t>Para aumentar cantidad de nuevos usuarios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Potenciar el </a:t>
            </a:r>
            <a:r>
              <a:rPr lang="es-ES_tradnl" b="1" dirty="0"/>
              <a:t>acceso a la página desde RRSS</a:t>
            </a:r>
            <a:r>
              <a:rPr lang="es-ES_tradnl" dirty="0"/>
              <a:t> (</a:t>
            </a:r>
            <a:r>
              <a:rPr lang="es-ES_tradnl" dirty="0" err="1"/>
              <a:t>Linkedin</a:t>
            </a:r>
            <a:r>
              <a:rPr lang="es-ES_tradnl" dirty="0"/>
              <a:t>, Pinterest, Twitter).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Generar más </a:t>
            </a:r>
            <a:r>
              <a:rPr lang="es-ES_tradnl" b="1" dirty="0"/>
              <a:t>contenido propio</a:t>
            </a:r>
            <a:r>
              <a:rPr lang="es-ES_tradnl" dirty="0"/>
              <a:t>: </a:t>
            </a:r>
            <a:r>
              <a:rPr lang="es-ES_tradnl" dirty="0" err="1"/>
              <a:t>webinars</a:t>
            </a:r>
            <a:r>
              <a:rPr lang="es-ES_tradnl" dirty="0"/>
              <a:t>, eventos, cursos online u otro contenido que genere interés en los usuarios y publicar en RRSS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Promover la generación de una </a:t>
            </a:r>
            <a:r>
              <a:rPr lang="es-ES_tradnl" b="1" dirty="0"/>
              <a:t>comunidad</a:t>
            </a:r>
            <a:r>
              <a:rPr lang="es-ES_tradnl" dirty="0"/>
              <a:t> y un </a:t>
            </a:r>
            <a:r>
              <a:rPr lang="es-ES_tradnl" b="1" dirty="0"/>
              <a:t>lugar</a:t>
            </a:r>
            <a:r>
              <a:rPr lang="es-ES_tradnl" dirty="0"/>
              <a:t> donde puedan discutir </a:t>
            </a:r>
            <a:r>
              <a:rPr lang="es-ES_tradnl" b="1" dirty="0"/>
              <a:t>artículos</a:t>
            </a:r>
            <a:r>
              <a:rPr lang="es-ES_tradnl" dirty="0"/>
              <a:t> de manera </a:t>
            </a:r>
            <a:r>
              <a:rPr lang="es-ES_tradnl" b="1" dirty="0"/>
              <a:t>online</a:t>
            </a:r>
            <a:r>
              <a:rPr lang="es-ES_tradnl" dirty="0"/>
              <a:t> (blog/foro) y </a:t>
            </a:r>
            <a:r>
              <a:rPr lang="es-ES_tradnl" b="1" dirty="0"/>
              <a:t>offline</a:t>
            </a:r>
            <a:r>
              <a:rPr lang="es-ES_tradnl" dirty="0"/>
              <a:t> (</a:t>
            </a:r>
            <a:r>
              <a:rPr lang="es-ES_tradnl" dirty="0" err="1"/>
              <a:t>meetups</a:t>
            </a:r>
            <a:r>
              <a:rPr lang="es-ES_tradnl" dirty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Promover una sección con </a:t>
            </a:r>
            <a:r>
              <a:rPr lang="es-ES_tradnl" b="1" dirty="0"/>
              <a:t>preguntas</a:t>
            </a:r>
            <a:r>
              <a:rPr lang="es-ES_tradnl" dirty="0"/>
              <a:t> al estilo de </a:t>
            </a:r>
            <a:r>
              <a:rPr lang="es-ES_tradnl" dirty="0" err="1"/>
              <a:t>Quora</a:t>
            </a:r>
            <a:r>
              <a:rPr lang="es-ES_tradnl" dirty="0"/>
              <a:t>, que potencie el actual funcionamiento de los comentarios en los artículos.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sz="3400" dirty="0"/>
              <a:t>Para aumentar cantidad de sesiones mensuales por usuario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Incentivar el ingreso constante de usuarios registrados vía envío de </a:t>
            </a:r>
            <a:r>
              <a:rPr lang="es-ES_tradnl" b="1" dirty="0" err="1"/>
              <a:t>newsletter</a:t>
            </a:r>
            <a:r>
              <a:rPr lang="es-ES_tradnl" b="1" dirty="0"/>
              <a:t> totalmente personalizado/dirigido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b="1" dirty="0"/>
              <a:t>Notificar</a:t>
            </a:r>
            <a:r>
              <a:rPr lang="es-ES_tradnl" dirty="0"/>
              <a:t> cuando se agregue un </a:t>
            </a:r>
            <a:r>
              <a:rPr lang="es-ES_tradnl" b="1" dirty="0"/>
              <a:t>nuevo articulo</a:t>
            </a:r>
            <a:r>
              <a:rPr lang="es-ES_tradnl" dirty="0"/>
              <a:t> similar a los guardados en favoritos</a:t>
            </a:r>
          </a:p>
        </p:txBody>
      </p:sp>
    </p:spTree>
    <p:extLst>
      <p:ext uri="{BB962C8B-B14F-4D97-AF65-F5344CB8AC3E}">
        <p14:creationId xmlns:p14="http://schemas.microsoft.com/office/powerpoint/2010/main" val="3250976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Acciones/mejoras propuestas (2)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s-ES_tradnl" sz="3300" dirty="0"/>
              <a:t>Para aumentar cantidad de usuarios registrados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Promover que los usuarios se </a:t>
            </a:r>
            <a:r>
              <a:rPr lang="es-ES_tradnl" b="1" dirty="0"/>
              <a:t>registren desde los artículos que más visitas</a:t>
            </a:r>
            <a:r>
              <a:rPr lang="es-ES_tradnl" dirty="0"/>
              <a:t> reciben.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b="1" dirty="0"/>
              <a:t>Bloquear el acceso</a:t>
            </a:r>
            <a:r>
              <a:rPr lang="es-ES_tradnl" dirty="0"/>
              <a:t> a este contenido “premium” (con precaución). O </a:t>
            </a:r>
            <a:r>
              <a:rPr lang="es-ES_tradnl" b="1" dirty="0"/>
              <a:t>generar un nuevo tipo de contenido pagado </a:t>
            </a:r>
            <a:r>
              <a:rPr lang="es-ES_tradnl" dirty="0"/>
              <a:t>y permitir acceso a usuarios registrados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Incentivar registros con </a:t>
            </a:r>
            <a:r>
              <a:rPr lang="es-ES_tradnl" b="1" dirty="0"/>
              <a:t>regalos:</a:t>
            </a:r>
            <a:r>
              <a:rPr lang="es-ES_tradnl" dirty="0"/>
              <a:t> “eventos con descuentos” o acceso gratis a artículos offline, cursos, </a:t>
            </a:r>
            <a:r>
              <a:rPr lang="es-ES_tradnl" dirty="0" err="1"/>
              <a:t>webinars</a:t>
            </a:r>
            <a:r>
              <a:rPr lang="es-ES_tradnl" dirty="0"/>
              <a:t>…o descuentos en la compra de productos asociados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Capturar información acerca de que es lo que hacen durante su navegación los usuarios que no se registran, para obtener aprendizaje y medir mejoras a parte del mismo KPI</a:t>
            </a:r>
          </a:p>
          <a:p>
            <a:pPr lvl="2"/>
            <a:r>
              <a:rPr lang="es-ES_tradnl" dirty="0"/>
              <a:t>Cuantas páginas visitan antes de recibir una solicitud de registro</a:t>
            </a:r>
          </a:p>
          <a:p>
            <a:pPr lvl="2"/>
            <a:r>
              <a:rPr lang="es-ES_tradnl" dirty="0"/>
              <a:t>Que artículos son de su interés</a:t>
            </a:r>
          </a:p>
          <a:p>
            <a:pPr lvl="2"/>
            <a:r>
              <a:rPr lang="es-ES_tradnl" dirty="0"/>
              <a:t>Cuanto interactúa con el </a:t>
            </a:r>
            <a:r>
              <a:rPr lang="es-ES_tradnl" dirty="0" err="1"/>
              <a:t>scroll</a:t>
            </a:r>
            <a:r>
              <a:rPr lang="es-ES_tradnl" dirty="0"/>
              <a:t> </a:t>
            </a:r>
          </a:p>
          <a:p>
            <a:pPr lvl="2"/>
            <a:r>
              <a:rPr lang="es-ES_tradnl" dirty="0"/>
              <a:t>Horario/tipo de dispositivo</a:t>
            </a:r>
          </a:p>
          <a:p>
            <a:pPr lvl="2"/>
            <a:r>
              <a:rPr lang="es-ES_tradnl" dirty="0"/>
              <a:t>Cuanto tiempo permanecen en la página</a:t>
            </a:r>
          </a:p>
        </p:txBody>
      </p:sp>
    </p:spTree>
    <p:extLst>
      <p:ext uri="{BB962C8B-B14F-4D97-AF65-F5344CB8AC3E}">
        <p14:creationId xmlns:p14="http://schemas.microsoft.com/office/powerpoint/2010/main" val="2134534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Acciones/mejoras propuestas (3)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s-ES_tradnl" sz="3200" dirty="0"/>
              <a:t>Para aumentar cantidad de carpetas de favoritos creadas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Mostrar al usuario </a:t>
            </a:r>
            <a:r>
              <a:rPr lang="es-ES_tradnl" b="1" dirty="0"/>
              <a:t>contenidos</a:t>
            </a:r>
            <a:r>
              <a:rPr lang="es-ES_tradnl" dirty="0"/>
              <a:t> </a:t>
            </a:r>
            <a:r>
              <a:rPr lang="es-ES_tradnl" b="1" dirty="0"/>
              <a:t>similares cuando esté creando una carpeta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ES_tradnl" dirty="0"/>
              <a:t>Capturar información acerca de que es lo que hacen los usuarios durante el flujo de agregar un articulo a favoritos, para obtener aprendizaje y medir mejoras, a parte del mismo KPI</a:t>
            </a:r>
          </a:p>
          <a:p>
            <a:pPr lvl="2"/>
            <a:r>
              <a:rPr lang="es-ES_tradnl" dirty="0"/>
              <a:t>Desde que dispositivos entran</a:t>
            </a:r>
          </a:p>
          <a:p>
            <a:pPr lvl="2"/>
            <a:r>
              <a:rPr lang="es-ES_tradnl" dirty="0"/>
              <a:t>En que horario frecuentan</a:t>
            </a:r>
          </a:p>
          <a:p>
            <a:pPr lvl="2"/>
            <a:r>
              <a:rPr lang="es-ES_tradnl" dirty="0"/>
              <a:t>Que filtros usó</a:t>
            </a:r>
          </a:p>
          <a:p>
            <a:pPr lvl="2"/>
            <a:r>
              <a:rPr lang="es-ES_tradnl" dirty="0"/>
              <a:t>Cuanto hizo </a:t>
            </a:r>
            <a:r>
              <a:rPr lang="es-ES_tradnl" dirty="0" err="1"/>
              <a:t>scroll</a:t>
            </a:r>
            <a:r>
              <a:rPr lang="es-ES_tradnl" dirty="0"/>
              <a:t> (leyó articulo completo?)</a:t>
            </a:r>
          </a:p>
          <a:p>
            <a:pPr lvl="2"/>
            <a:r>
              <a:rPr lang="es-ES_tradnl" dirty="0"/>
              <a:t>¿Qué otros artículos vio pero no guardo como favoritos?</a:t>
            </a:r>
          </a:p>
        </p:txBody>
      </p:sp>
    </p:spTree>
    <p:extLst>
      <p:ext uri="{BB962C8B-B14F-4D97-AF65-F5344CB8AC3E}">
        <p14:creationId xmlns:p14="http://schemas.microsoft.com/office/powerpoint/2010/main" val="2446590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Como priorizarlas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80F3E-8F11-4ED4-BA90-AFCC9BDC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Actividad 3: Segunda Parte</a:t>
            </a:r>
          </a:p>
        </p:txBody>
      </p:sp>
    </p:spTree>
    <p:extLst>
      <p:ext uri="{BB962C8B-B14F-4D97-AF65-F5344CB8AC3E}">
        <p14:creationId xmlns:p14="http://schemas.microsoft.com/office/powerpoint/2010/main" val="468928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Como priorizar estas acciones/mejoras (1)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/>
              <a:t>Propongo priorizar las iniciativas de acuerdo a la </a:t>
            </a:r>
            <a:r>
              <a:rPr lang="es-ES_tradnl" b="1" dirty="0"/>
              <a:t>entrega de valor</a:t>
            </a:r>
            <a:r>
              <a:rPr lang="es-ES_tradnl" dirty="0"/>
              <a:t> al </a:t>
            </a:r>
            <a:r>
              <a:rPr lang="es-ES_tradnl" b="1" dirty="0"/>
              <a:t>negocio</a:t>
            </a:r>
            <a:r>
              <a:rPr lang="es-ES_tradnl" dirty="0"/>
              <a:t> (levantado desde la entrevista con los </a:t>
            </a:r>
            <a:r>
              <a:rPr lang="es-ES_tradnl" dirty="0" err="1"/>
              <a:t>stakeholders</a:t>
            </a:r>
            <a:r>
              <a:rPr lang="es-ES_tradnl" dirty="0"/>
              <a:t>) y al </a:t>
            </a:r>
            <a:r>
              <a:rPr lang="es-ES_tradnl" b="1" dirty="0"/>
              <a:t>usuario</a:t>
            </a:r>
            <a:r>
              <a:rPr lang="es-ES_tradnl" dirty="0"/>
              <a:t> (levantado desde entrevista con los usuarios). </a:t>
            </a:r>
          </a:p>
          <a:p>
            <a:r>
              <a:rPr lang="es-ES_tradnl" dirty="0"/>
              <a:t>Asignar una prioridad a cada uno de los </a:t>
            </a:r>
            <a:r>
              <a:rPr lang="es-ES_tradnl" dirty="0" err="1"/>
              <a:t>KPIs</a:t>
            </a:r>
            <a:endParaRPr lang="es-ES_tradnl" dirty="0"/>
          </a:p>
          <a:p>
            <a:r>
              <a:rPr lang="es-ES_tradnl" dirty="0"/>
              <a:t>Definir un plan para atacar la mejora de cada KPI</a:t>
            </a:r>
          </a:p>
          <a:p>
            <a:r>
              <a:rPr lang="es-ES_tradnl" dirty="0"/>
              <a:t>Luego, para cada plan propongo un acercamiento iterativo en base a la metodología </a:t>
            </a:r>
            <a:r>
              <a:rPr lang="es-ES_tradnl" b="1" dirty="0"/>
              <a:t>HDD</a:t>
            </a:r>
            <a:r>
              <a:rPr lang="es-ES_tradnl" dirty="0"/>
              <a:t> (</a:t>
            </a:r>
            <a:r>
              <a:rPr lang="es-ES_tradnl" dirty="0" err="1"/>
              <a:t>Hypothesis</a:t>
            </a:r>
            <a:r>
              <a:rPr lang="es-ES_tradnl" dirty="0"/>
              <a:t> </a:t>
            </a:r>
            <a:r>
              <a:rPr lang="es-ES_tradnl" dirty="0" err="1"/>
              <a:t>Driven</a:t>
            </a:r>
            <a:r>
              <a:rPr lang="es-ES_tradnl" dirty="0"/>
              <a:t> </a:t>
            </a:r>
            <a:r>
              <a:rPr lang="es-ES_tradnl" dirty="0" err="1"/>
              <a:t>Developement</a:t>
            </a:r>
            <a:r>
              <a:rPr lang="es-ES_tradnl" dirty="0"/>
              <a:t>)</a:t>
            </a:r>
          </a:p>
          <a:p>
            <a:r>
              <a:rPr lang="es-ES_tradnl" dirty="0"/>
              <a:t>Realizar desarrollos pequeños (sin implementar la funcionalidad completa) que busquen validar las </a:t>
            </a:r>
            <a:r>
              <a:rPr lang="es-ES_tradnl" dirty="0" err="1"/>
              <a:t>hipótesis</a:t>
            </a:r>
            <a:r>
              <a:rPr lang="es-ES_tradnl" dirty="0"/>
              <a:t> que generen el mayor impacto en cada KPI</a:t>
            </a:r>
          </a:p>
          <a:p>
            <a:r>
              <a:rPr lang="es-ES_tradnl" dirty="0"/>
              <a:t>Dependiendo del impacto previsto, se recomienda aplicar cambios en el sitio usando </a:t>
            </a:r>
            <a:r>
              <a:rPr lang="es-ES_tradnl" b="1" dirty="0" err="1"/>
              <a:t>tests</a:t>
            </a:r>
            <a:r>
              <a:rPr lang="es-ES_tradnl" b="1" dirty="0"/>
              <a:t> A/B</a:t>
            </a:r>
            <a:r>
              <a:rPr lang="es-ES_tradnl" dirty="0"/>
              <a:t>, con un criterio de selección (por ejemplo, enviar nuevo HOME a usuarios fidelizados antiguos) en días de bajo tráfico (sábados). </a:t>
            </a:r>
          </a:p>
          <a:p>
            <a:r>
              <a:rPr lang="es-ES_tradnl" dirty="0"/>
              <a:t>Una vez definidos los </a:t>
            </a:r>
            <a:r>
              <a:rPr lang="es-ES_tradnl" b="1" dirty="0"/>
              <a:t>experimentos</a:t>
            </a:r>
            <a:r>
              <a:rPr lang="es-ES_tradnl" dirty="0"/>
              <a:t> y viendo el </a:t>
            </a:r>
            <a:r>
              <a:rPr lang="es-ES_tradnl" b="1" dirty="0"/>
              <a:t>tiempo</a:t>
            </a:r>
            <a:r>
              <a:rPr lang="es-ES_tradnl" dirty="0"/>
              <a:t> que tome ejecutarlos, propongo contrastar con la lista de prioridades y </a:t>
            </a:r>
            <a:r>
              <a:rPr lang="es-ES_tradnl" b="1" dirty="0" err="1"/>
              <a:t>repriorizar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9048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Como priorizar estas acciones/mejoras (2)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_tradnl" dirty="0"/>
              <a:t>Ejemplos de </a:t>
            </a:r>
            <a:r>
              <a:rPr lang="es-ES_tradnl" dirty="0" err="1"/>
              <a:t>hipótesis</a:t>
            </a:r>
            <a:r>
              <a:rPr lang="es-ES_tradnl" dirty="0"/>
              <a:t> y su experimento:</a:t>
            </a:r>
          </a:p>
          <a:p>
            <a:r>
              <a:rPr lang="es-ES_tradnl" u="sng" dirty="0" err="1"/>
              <a:t>Hipótesis</a:t>
            </a:r>
            <a:r>
              <a:rPr lang="es-ES_tradnl" u="sng" dirty="0"/>
              <a:t> 1</a:t>
            </a:r>
          </a:p>
          <a:p>
            <a:pPr lvl="1"/>
            <a:r>
              <a:rPr lang="es-ES_tradnl" b="1" dirty="0"/>
              <a:t>Nosotros creemos que:</a:t>
            </a:r>
            <a:r>
              <a:rPr lang="es-ES_tradnl" dirty="0"/>
              <a:t>  lograremos aumentar la cantidad de usuarios registrados diarios si implementamos una nueva categoría de artículos “premium” y permitimos acceso solo a usuarios registrados</a:t>
            </a:r>
          </a:p>
          <a:p>
            <a:pPr lvl="1"/>
            <a:r>
              <a:rPr lang="es-ES_tradnl" b="1" dirty="0"/>
              <a:t>Y sabremos si tuvimos éxito si:</a:t>
            </a:r>
            <a:r>
              <a:rPr lang="es-ES_tradnl" dirty="0"/>
              <a:t> la cantidad diaria de nuevos registros sube a por lo menos 100.000</a:t>
            </a:r>
          </a:p>
          <a:p>
            <a:pPr lvl="1"/>
            <a:r>
              <a:rPr lang="es-ES_tradnl" b="1" dirty="0"/>
              <a:t>Experimento para validar esta </a:t>
            </a:r>
            <a:r>
              <a:rPr lang="es-ES_tradnl" b="1" dirty="0" err="1"/>
              <a:t>hipótesis</a:t>
            </a:r>
            <a:r>
              <a:rPr lang="es-ES_tradnl" b="1" dirty="0"/>
              <a:t>:</a:t>
            </a:r>
            <a:r>
              <a:rPr lang="es-ES_tradnl" dirty="0"/>
              <a:t> crearemos la categoría “premium” vacía y contaremos la cantidad de usuarios no registrados que intentan entrar</a:t>
            </a:r>
          </a:p>
        </p:txBody>
      </p:sp>
    </p:spTree>
    <p:extLst>
      <p:ext uri="{BB962C8B-B14F-4D97-AF65-F5344CB8AC3E}">
        <p14:creationId xmlns:p14="http://schemas.microsoft.com/office/powerpoint/2010/main" val="15448876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Como priorizar estas acciones/mejoras (3)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_tradnl" dirty="0"/>
              <a:t>Ejemplos:</a:t>
            </a:r>
          </a:p>
          <a:p>
            <a:r>
              <a:rPr lang="es-ES_tradnl" u="sng" dirty="0" err="1"/>
              <a:t>Hipótesis</a:t>
            </a:r>
            <a:r>
              <a:rPr lang="es-ES_tradnl" u="sng" dirty="0"/>
              <a:t> 2</a:t>
            </a:r>
          </a:p>
          <a:p>
            <a:pPr lvl="1"/>
            <a:r>
              <a:rPr lang="es-ES_tradnl" b="1" dirty="0"/>
              <a:t>Nosotros creemos que:</a:t>
            </a:r>
            <a:r>
              <a:rPr lang="es-ES_tradnl" dirty="0"/>
              <a:t>  lograremos aumentar la cantidad de nuevos usuarios si implementamos una sección de preguntas abiertas</a:t>
            </a:r>
          </a:p>
          <a:p>
            <a:pPr lvl="1"/>
            <a:r>
              <a:rPr lang="es-ES_tradnl" b="1" dirty="0"/>
              <a:t>Y sabremos si tuvimos éxito si:</a:t>
            </a:r>
            <a:r>
              <a:rPr lang="es-ES_tradnl" dirty="0"/>
              <a:t> la cantidad diaria de nuevos usuarios sube a por lo menos 5.000.000</a:t>
            </a:r>
          </a:p>
          <a:p>
            <a:pPr lvl="1"/>
            <a:r>
              <a:rPr lang="es-ES_tradnl" b="1" dirty="0"/>
              <a:t>Experimento para validar esta </a:t>
            </a:r>
            <a:r>
              <a:rPr lang="es-ES_tradnl" b="1" dirty="0" err="1"/>
              <a:t>hipótesis</a:t>
            </a:r>
            <a:r>
              <a:rPr lang="es-ES_tradnl" b="1" dirty="0"/>
              <a:t>:</a:t>
            </a:r>
            <a:r>
              <a:rPr lang="es-ES_tradnl" dirty="0"/>
              <a:t> crearemos una nueva opción del menú visible desde el HOME para incentivar hacer preguntas a expertos (quizás solo un banner incluso) y contaremos la cantidad de nuevos que intentan entrar</a:t>
            </a:r>
          </a:p>
        </p:txBody>
      </p:sp>
    </p:spTree>
    <p:extLst>
      <p:ext uri="{BB962C8B-B14F-4D97-AF65-F5344CB8AC3E}">
        <p14:creationId xmlns:p14="http://schemas.microsoft.com/office/powerpoint/2010/main" val="3581468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Como priorizar estas acciones/mejoras (4)</a:t>
            </a:r>
            <a:endParaRPr lang="es-C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_tradnl" dirty="0"/>
              <a:t>Cuando el experimento retorne resultados positivos, avanzar con la implementación y volver a experimentar hasta lograr el objetivo</a:t>
            </a:r>
          </a:p>
        </p:txBody>
      </p:sp>
    </p:spTree>
    <p:extLst>
      <p:ext uri="{BB962C8B-B14F-4D97-AF65-F5344CB8AC3E}">
        <p14:creationId xmlns:p14="http://schemas.microsoft.com/office/powerpoint/2010/main" val="2686529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CL" b="1" dirty="0"/>
              <a:t>Algunos comentarios finales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FB79-5C94-46CA-A272-A3900E27C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1076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Evaluación Heurística Cuantitativa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Definición del objetivo</a:t>
            </a:r>
          </a:p>
          <a:p>
            <a:pPr lvl="1"/>
            <a:r>
              <a:rPr lang="es-ES" dirty="0"/>
              <a:t>Mejorar la conversión de creación de carpetas de favoritos de los usuarios</a:t>
            </a:r>
          </a:p>
          <a:p>
            <a:r>
              <a:rPr lang="es-ES" dirty="0"/>
              <a:t>Tareas clave a inspeccionar</a:t>
            </a:r>
          </a:p>
          <a:p>
            <a:pPr lvl="1"/>
            <a:r>
              <a:rPr lang="es-ES" dirty="0"/>
              <a:t>Acción de guardar un contenido como favorito</a:t>
            </a:r>
          </a:p>
          <a:p>
            <a:pPr lvl="1"/>
            <a:r>
              <a:rPr lang="es-ES" dirty="0"/>
              <a:t>En el sitio </a:t>
            </a:r>
            <a:r>
              <a:rPr lang="es-ES" dirty="0">
                <a:hlinkClick r:id="rId2"/>
              </a:rPr>
              <a:t>www.archdaily.com</a:t>
            </a:r>
            <a:r>
              <a:rPr lang="es-ES" dirty="0"/>
              <a:t> </a:t>
            </a:r>
          </a:p>
          <a:p>
            <a:r>
              <a:rPr lang="es-ES" dirty="0"/>
              <a:t>Evaluadores Expertos</a:t>
            </a:r>
          </a:p>
          <a:p>
            <a:pPr lvl="1"/>
            <a:r>
              <a:rPr lang="es-ES" dirty="0"/>
              <a:t>Cristian Segura</a:t>
            </a:r>
          </a:p>
          <a:p>
            <a:pPr lvl="1"/>
            <a:r>
              <a:rPr lang="es-ES" dirty="0"/>
              <a:t>Mauricio Sáenz</a:t>
            </a:r>
          </a:p>
          <a:p>
            <a:pPr lvl="1"/>
            <a:r>
              <a:rPr lang="es-ES" dirty="0"/>
              <a:t>Romina Segura</a:t>
            </a:r>
          </a:p>
        </p:txBody>
      </p:sp>
    </p:spTree>
    <p:extLst>
      <p:ext uri="{BB962C8B-B14F-4D97-AF65-F5344CB8AC3E}">
        <p14:creationId xmlns:p14="http://schemas.microsoft.com/office/powerpoint/2010/main" val="37122005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Comentarios Finales (1)</a:t>
            </a:r>
            <a:endParaRPr lang="es-C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s-ES" dirty="0"/>
              <a:t>Si este hubiera sido un </a:t>
            </a:r>
            <a:r>
              <a:rPr lang="es-ES" b="1" dirty="0"/>
              <a:t>caso real</a:t>
            </a:r>
            <a:r>
              <a:rPr lang="es-ES" dirty="0"/>
              <a:t>, hubiera sugerido un </a:t>
            </a:r>
            <a:r>
              <a:rPr lang="es-ES" b="1" dirty="0" err="1"/>
              <a:t>re-diseño</a:t>
            </a:r>
            <a:r>
              <a:rPr lang="es-ES" b="1" dirty="0"/>
              <a:t> siguiendo los siguientes pasos:</a:t>
            </a:r>
          </a:p>
          <a:p>
            <a:pPr lvl="1"/>
            <a:r>
              <a:rPr lang="es-ES" dirty="0"/>
              <a:t>Entrevistas con </a:t>
            </a:r>
            <a:r>
              <a:rPr lang="es-ES" dirty="0" err="1"/>
              <a:t>stakeholders</a:t>
            </a:r>
            <a:r>
              <a:rPr lang="es-ES" dirty="0"/>
              <a:t> </a:t>
            </a:r>
          </a:p>
          <a:p>
            <a:pPr lvl="2"/>
            <a:r>
              <a:rPr lang="es-ES" dirty="0"/>
              <a:t>Para detectar dolores y objetivos</a:t>
            </a:r>
          </a:p>
          <a:p>
            <a:pPr lvl="1"/>
            <a:r>
              <a:rPr lang="es-ES" dirty="0"/>
              <a:t>Definición de perfiles de usuario</a:t>
            </a:r>
          </a:p>
          <a:p>
            <a:pPr lvl="1"/>
            <a:r>
              <a:rPr lang="es-ES" dirty="0"/>
              <a:t>Entrevistas con potenciales usuarios</a:t>
            </a:r>
          </a:p>
          <a:p>
            <a:pPr lvl="2"/>
            <a:r>
              <a:rPr lang="es-ES" dirty="0"/>
              <a:t>Para obtener </a:t>
            </a:r>
            <a:r>
              <a:rPr lang="en-GB" dirty="0" err="1">
                <a:sym typeface="Montserrat"/>
              </a:rPr>
              <a:t>experiencias</a:t>
            </a:r>
            <a:r>
              <a:rPr lang="en-GB" dirty="0">
                <a:sym typeface="Montserrat"/>
              </a:rPr>
              <a:t> previas, </a:t>
            </a:r>
            <a:r>
              <a:rPr lang="en-GB" dirty="0" err="1">
                <a:sym typeface="Montserrat"/>
              </a:rPr>
              <a:t>fuentes</a:t>
            </a:r>
            <a:r>
              <a:rPr lang="en-GB" dirty="0">
                <a:sym typeface="Montserrat"/>
              </a:rPr>
              <a:t> de </a:t>
            </a:r>
            <a:r>
              <a:rPr lang="en-GB" dirty="0" err="1">
                <a:sym typeface="Montserrat"/>
              </a:rPr>
              <a:t>información</a:t>
            </a:r>
            <a:r>
              <a:rPr lang="en-GB" dirty="0">
                <a:sym typeface="Montserrat"/>
              </a:rPr>
              <a:t>, </a:t>
            </a:r>
            <a:r>
              <a:rPr lang="en-GB" dirty="0" err="1">
                <a:sym typeface="Montserrat"/>
              </a:rPr>
              <a:t>contexto</a:t>
            </a:r>
            <a:r>
              <a:rPr lang="en-GB" dirty="0">
                <a:sym typeface="Montserrat"/>
              </a:rPr>
              <a:t> de </a:t>
            </a:r>
            <a:r>
              <a:rPr lang="en-GB" dirty="0" err="1">
                <a:sym typeface="Montserrat"/>
              </a:rPr>
              <a:t>uso</a:t>
            </a:r>
            <a:r>
              <a:rPr lang="en-GB" dirty="0">
                <a:sym typeface="Montserrat"/>
              </a:rPr>
              <a:t>, puntos de </a:t>
            </a:r>
            <a:r>
              <a:rPr lang="en-GB" dirty="0" err="1">
                <a:sym typeface="Montserrat"/>
              </a:rPr>
              <a:t>interés</a:t>
            </a:r>
            <a:r>
              <a:rPr lang="en-GB" dirty="0">
                <a:sym typeface="Montserrat"/>
              </a:rPr>
              <a:t> y </a:t>
            </a:r>
            <a:r>
              <a:rPr lang="en-GB" dirty="0" err="1">
                <a:sym typeface="Montserrat"/>
              </a:rPr>
              <a:t>preocupación</a:t>
            </a:r>
            <a:endParaRPr lang="en-GB" dirty="0">
              <a:sym typeface="Montserrat"/>
            </a:endParaRPr>
          </a:p>
          <a:p>
            <a:pPr lvl="1"/>
            <a:r>
              <a:rPr lang="es-ES" dirty="0"/>
              <a:t>Definición de “</a:t>
            </a:r>
            <a:r>
              <a:rPr lang="es-ES" dirty="0" err="1"/>
              <a:t>User</a:t>
            </a:r>
            <a:r>
              <a:rPr lang="es-ES" dirty="0"/>
              <a:t> Personas”</a:t>
            </a:r>
          </a:p>
          <a:p>
            <a:pPr lvl="2"/>
            <a:r>
              <a:rPr lang="es-ES" dirty="0"/>
              <a:t>Para definir público objetivo</a:t>
            </a:r>
          </a:p>
          <a:p>
            <a:pPr lvl="1"/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Story</a:t>
            </a:r>
            <a:r>
              <a:rPr lang="es-ES" dirty="0"/>
              <a:t> </a:t>
            </a:r>
            <a:r>
              <a:rPr lang="es-ES" dirty="0" err="1"/>
              <a:t>Mapping</a:t>
            </a:r>
            <a:r>
              <a:rPr lang="es-ES" dirty="0"/>
              <a:t>, </a:t>
            </a:r>
          </a:p>
          <a:p>
            <a:pPr lvl="2"/>
            <a:r>
              <a:rPr lang="es-ES" dirty="0"/>
              <a:t>Con el viaje ideal del usuario, revisar las funcionalidades que debería tener el sitio para cumplir los objetivos, integrando ideas del benchmarking y teniendo en mente problemas y buenas prácticas actuales </a:t>
            </a:r>
          </a:p>
          <a:p>
            <a:pPr lvl="1"/>
            <a:r>
              <a:rPr lang="es-ES" dirty="0"/>
              <a:t>Priorizar y definir un MVP </a:t>
            </a:r>
          </a:p>
          <a:p>
            <a:pPr lvl="2"/>
            <a:r>
              <a:rPr lang="es-ES" dirty="0"/>
              <a:t>Para validar la </a:t>
            </a:r>
            <a:r>
              <a:rPr lang="es-ES" dirty="0" err="1"/>
              <a:t>hipótesis</a:t>
            </a:r>
            <a:r>
              <a:rPr lang="es-ES" dirty="0"/>
              <a:t> con la que se quiere atacar el objetivo</a:t>
            </a:r>
          </a:p>
          <a:p>
            <a:pPr lvl="1"/>
            <a:r>
              <a:rPr lang="es-ES" dirty="0"/>
              <a:t>Rediseño</a:t>
            </a:r>
          </a:p>
          <a:p>
            <a:pPr lvl="2"/>
            <a:r>
              <a:rPr lang="es-ES" dirty="0"/>
              <a:t>Mapa de Contenidos</a:t>
            </a:r>
          </a:p>
          <a:p>
            <a:pPr lvl="2"/>
            <a:r>
              <a:rPr lang="es-ES" dirty="0" err="1"/>
              <a:t>Sketching</a:t>
            </a:r>
            <a:endParaRPr lang="es-ES" dirty="0"/>
          </a:p>
          <a:p>
            <a:pPr lvl="2"/>
            <a:r>
              <a:rPr lang="es-ES" dirty="0" err="1"/>
              <a:t>Wireframes</a:t>
            </a:r>
            <a:endParaRPr lang="es-ES" dirty="0"/>
          </a:p>
          <a:p>
            <a:pPr lvl="1"/>
            <a:r>
              <a:rPr lang="es-ES" dirty="0"/>
              <a:t>Pruebas de usabilidad con usuarios reales usando los </a:t>
            </a:r>
            <a:r>
              <a:rPr lang="es-ES" dirty="0" err="1"/>
              <a:t>wireframes</a:t>
            </a:r>
            <a:endParaRPr lang="es-ES" dirty="0"/>
          </a:p>
          <a:p>
            <a:pPr lvl="1"/>
            <a:r>
              <a:rPr lang="es-ES" dirty="0"/>
              <a:t>Prototipo Final</a:t>
            </a:r>
          </a:p>
          <a:p>
            <a:pPr lvl="2"/>
            <a:r>
              <a:rPr lang="es-ES" dirty="0"/>
              <a:t>Validación con </a:t>
            </a:r>
            <a:r>
              <a:rPr lang="es-ES" dirty="0" err="1"/>
              <a:t>stakeholders</a:t>
            </a:r>
            <a:r>
              <a:rPr lang="es-ES" dirty="0"/>
              <a:t> y usuarios</a:t>
            </a:r>
          </a:p>
        </p:txBody>
      </p:sp>
    </p:spTree>
    <p:extLst>
      <p:ext uri="{BB962C8B-B14F-4D97-AF65-F5344CB8AC3E}">
        <p14:creationId xmlns:p14="http://schemas.microsoft.com/office/powerpoint/2010/main" val="14853498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43D4E-9583-4236-8901-31F31C96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dirty="0"/>
              <a:t>En un caso real, en la evaluación heurística se debe incentivar la reunión de los 3 evaluadores expertos para revisar consensos y discrepancias</a:t>
            </a:r>
          </a:p>
          <a:p>
            <a:r>
              <a:rPr lang="es-ES" dirty="0"/>
              <a:t>La presentación es muy larga, si fuera una consultoría o un caso real sería más directa, omitiendo la lógica de pensamiento completa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DBC459-FAEE-426B-A04B-4BFEA86B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Comentarios Finales (2)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66277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7D834-DB25-43A6-B06C-2CF22C21B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b="1" dirty="0"/>
              <a:t>FIN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AFB79-5C94-46CA-A272-A3900E27C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¡Muchas gracias por su tiempo!</a:t>
            </a:r>
          </a:p>
        </p:txBody>
      </p:sp>
    </p:spTree>
    <p:extLst>
      <p:ext uri="{BB962C8B-B14F-4D97-AF65-F5344CB8AC3E}">
        <p14:creationId xmlns:p14="http://schemas.microsoft.com/office/powerpoint/2010/main" val="47252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Formulario de evaluación de heurísticas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adjunta formulario con las </a:t>
            </a:r>
            <a:r>
              <a:rPr lang="es-ES" b="1" dirty="0"/>
              <a:t>heurísticas a evaluar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EFE180-F954-4491-B7B0-8F1A442AEE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123198"/>
              </p:ext>
            </p:extLst>
          </p:nvPr>
        </p:nvGraphicFramePr>
        <p:xfrm>
          <a:off x="5905500" y="3043238"/>
          <a:ext cx="3810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" name="Worksheet" showAsIcon="1" r:id="rId3" imgW="380883" imgH="771525" progId="Excel.Sheet.12">
                  <p:embed/>
                </p:oleObj>
              </mc:Choice>
              <mc:Fallback>
                <p:oleObj name="Worksheet" showAsIcon="1" r:id="rId3" imgW="380883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5500" y="3043238"/>
                        <a:ext cx="3810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27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BEA7-60E6-4FCB-9B8E-072E2F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Escala de Evaluación</a:t>
            </a: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7FB1-B187-4022-A237-726EDA74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utiliza la </a:t>
            </a:r>
            <a:r>
              <a:rPr lang="es-ES" b="1" dirty="0"/>
              <a:t>escala de cumplimiento</a:t>
            </a:r>
          </a:p>
          <a:p>
            <a:r>
              <a:rPr lang="es-ES" dirty="0"/>
              <a:t>Permite saber el grado de cumplimiento de la práctica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FD113B0-09D2-4B62-975A-DFC88DA5D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47909"/>
              </p:ext>
            </p:extLst>
          </p:nvPr>
        </p:nvGraphicFramePr>
        <p:xfrm>
          <a:off x="3687335" y="3259614"/>
          <a:ext cx="4817329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154">
                  <a:extLst>
                    <a:ext uri="{9D8B030D-6E8A-4147-A177-3AD203B41FA5}">
                      <a16:colId xmlns:a16="http://schemas.microsoft.com/office/drawing/2014/main" val="3305495108"/>
                    </a:ext>
                  </a:extLst>
                </a:gridCol>
                <a:gridCol w="4322175">
                  <a:extLst>
                    <a:ext uri="{9D8B030D-6E8A-4147-A177-3AD203B41FA5}">
                      <a16:colId xmlns:a16="http://schemas.microsoft.com/office/drawing/2014/main" val="1106583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0</a:t>
                      </a:r>
                      <a:endParaRPr lang="es-CL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No representa la característica</a:t>
                      </a:r>
                      <a:endParaRPr lang="es-C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63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CL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Cumple con lo mínimo y con deficiencias</a:t>
                      </a:r>
                      <a:endParaRPr lang="es-C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01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2</a:t>
                      </a:r>
                      <a:endParaRPr lang="es-CL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Cumple ofreciendo características estándar</a:t>
                      </a:r>
                      <a:endParaRPr lang="es-C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29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3</a:t>
                      </a:r>
                      <a:endParaRPr lang="es-CL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 distingue como buena práctica</a:t>
                      </a:r>
                      <a:endParaRPr lang="es-CL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609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34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2690</TotalTime>
  <Words>3486</Words>
  <Application>Microsoft Office PowerPoint</Application>
  <PresentationFormat>Widescreen</PresentationFormat>
  <Paragraphs>392</Paragraphs>
  <Slides>72</Slides>
  <Notes>6</Notes>
  <HiddenSlides>0</HiddenSlides>
  <MMClips>0</MMClips>
  <ScaleCrop>false</ScaleCrop>
  <HeadingPairs>
    <vt:vector size="10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Wingdings</vt:lpstr>
      <vt:lpstr>Office Theme</vt:lpstr>
      <vt:lpstr>file:///C:\Users\Cristian-Lenovo\Desktop\Postulación%20ArchDaily\Diagrama%20de%20Flujo.vsd</vt:lpstr>
      <vt:lpstr>Microsoft Excel Worksheet</vt:lpstr>
      <vt:lpstr>Worksheet</vt:lpstr>
      <vt:lpstr>Postulación  Product Manager UX</vt:lpstr>
      <vt:lpstr>Actividad 1</vt:lpstr>
      <vt:lpstr>Resolución de la actividad 1</vt:lpstr>
      <vt:lpstr>Análisis de la Experiencia de Usuario</vt:lpstr>
      <vt:lpstr>Análisis de la Experiencia de Usuario</vt:lpstr>
      <vt:lpstr>Análisis de la Experiencia de Usuario</vt:lpstr>
      <vt:lpstr>Evaluación Heurística Cuantitativa</vt:lpstr>
      <vt:lpstr>Formulario de evaluación de heurísticas</vt:lpstr>
      <vt:lpstr>Escala de Evaluación</vt:lpstr>
      <vt:lpstr>Resultados Cuantitativos (1)</vt:lpstr>
      <vt:lpstr>Resultados Cuantitativos (2)</vt:lpstr>
      <vt:lpstr>Resultados Cuantitativos - Conclusiones</vt:lpstr>
      <vt:lpstr>Resultados Cualitativos</vt:lpstr>
      <vt:lpstr>HOME</vt:lpstr>
      <vt:lpstr>HOME</vt:lpstr>
      <vt:lpstr>HOME</vt:lpstr>
      <vt:lpstr>HOME</vt:lpstr>
      <vt:lpstr>HOME</vt:lpstr>
      <vt:lpstr>HOME</vt:lpstr>
      <vt:lpstr>HOME</vt:lpstr>
      <vt:lpstr>Guardar Favoritos</vt:lpstr>
      <vt:lpstr>Guardar Favoritos</vt:lpstr>
      <vt:lpstr>Guardar Favoritos</vt:lpstr>
      <vt:lpstr>Guardar Favoritos</vt:lpstr>
      <vt:lpstr>Guardar Favoritos</vt:lpstr>
      <vt:lpstr>Administrar Carpetas</vt:lpstr>
      <vt:lpstr>Revisar Favoritos</vt:lpstr>
      <vt:lpstr>Revisar Favoritos</vt:lpstr>
      <vt:lpstr>Diagrama de Flujo</vt:lpstr>
      <vt:lpstr>Tareas del proceso de guardar favoritos</vt:lpstr>
      <vt:lpstr>Hallazgos</vt:lpstr>
      <vt:lpstr>Flujo del Usuario</vt:lpstr>
      <vt:lpstr>Alcance</vt:lpstr>
      <vt:lpstr>Hallazgos</vt:lpstr>
      <vt:lpstr>Conclusiones</vt:lpstr>
      <vt:lpstr>Actividad 2</vt:lpstr>
      <vt:lpstr>Resolución de la actividad 2 (1)</vt:lpstr>
      <vt:lpstr>Benchmarking</vt:lpstr>
      <vt:lpstr>Benchmarking – Sitios a comparar</vt:lpstr>
      <vt:lpstr>Benchmarking – Matriz de Evaluación</vt:lpstr>
      <vt:lpstr>Benchmarking – Resultado</vt:lpstr>
      <vt:lpstr>Benchmarking – Reporte de Hallazgos</vt:lpstr>
      <vt:lpstr>Benchmarking – Reporte de Hallazgos</vt:lpstr>
      <vt:lpstr>Benchmarking – Reporte de Hallazgos</vt:lpstr>
      <vt:lpstr>Benchmarking – Reporte de Hallazgos</vt:lpstr>
      <vt:lpstr>Benchmarking – Conclusiones</vt:lpstr>
      <vt:lpstr>Resumen hallazgos actividad 1</vt:lpstr>
      <vt:lpstr>Resumen hallazgos Actividad 1</vt:lpstr>
      <vt:lpstr>Resumen hallazgos Actividad 1</vt:lpstr>
      <vt:lpstr>Resumen hallazgos Actividad 1</vt:lpstr>
      <vt:lpstr>Resumen hallazgos Actividad 1</vt:lpstr>
      <vt:lpstr>Propuestas de Mejora:  Sketches en papel</vt:lpstr>
      <vt:lpstr>PowerPoint Presentation</vt:lpstr>
      <vt:lpstr>PowerPoint Presentation</vt:lpstr>
      <vt:lpstr>PowerPoint Presentation</vt:lpstr>
      <vt:lpstr>PowerPoint Presentation</vt:lpstr>
      <vt:lpstr>Actividad 3</vt:lpstr>
      <vt:lpstr>Resolución de la actividad</vt:lpstr>
      <vt:lpstr>Resolución de la actividad</vt:lpstr>
      <vt:lpstr>Acciones/mejoras propuestas  </vt:lpstr>
      <vt:lpstr>Acciones/mejoras propuestas (1)</vt:lpstr>
      <vt:lpstr>Acciones/mejoras propuestas (2)</vt:lpstr>
      <vt:lpstr>Acciones/mejoras propuestas (3)</vt:lpstr>
      <vt:lpstr>Como priorizarlas</vt:lpstr>
      <vt:lpstr>Como priorizar estas acciones/mejoras (1)</vt:lpstr>
      <vt:lpstr>Como priorizar estas acciones/mejoras (2)</vt:lpstr>
      <vt:lpstr>Como priorizar estas acciones/mejoras (3)</vt:lpstr>
      <vt:lpstr>Como priorizar estas acciones/mejoras (4)</vt:lpstr>
      <vt:lpstr>Algunos comentarios finales</vt:lpstr>
      <vt:lpstr>Comentarios Finales (1)</vt:lpstr>
      <vt:lpstr>Comentarios Finales (2)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Tarea Product Manager UX</dc:title>
  <dc:creator>Cristian Segura</dc:creator>
  <cp:lastModifiedBy>Cristian Segura</cp:lastModifiedBy>
  <cp:revision>197</cp:revision>
  <dcterms:created xsi:type="dcterms:W3CDTF">2019-12-10T11:49:44Z</dcterms:created>
  <dcterms:modified xsi:type="dcterms:W3CDTF">2019-12-12T14:22:17Z</dcterms:modified>
</cp:coreProperties>
</file>